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1664800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1995011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1858745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3044787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1446478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625081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347461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4065255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2428494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654882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2C27C4E-1D08-45EB-87A9-042DAB050E51}" type="datetimeFigureOut">
              <a:rPr lang="es-CO" smtClean="0"/>
              <a:t>04/06/2013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937B242-A41C-40B0-9548-CBB9714C3EE1}" type="slidenum">
              <a:rPr lang="es-CO" smtClean="0"/>
              <a:t>‹Nº›</a:t>
            </a:fld>
            <a:endParaRPr lang="es-CO"/>
          </a:p>
        </p:txBody>
      </p:sp>
    </p:spTree>
    <p:extLst>
      <p:ext uri="{BB962C8B-B14F-4D97-AF65-F5344CB8AC3E}">
        <p14:creationId xmlns:p14="http://schemas.microsoft.com/office/powerpoint/2010/main" val="2506528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C27C4E-1D08-45EB-87A9-042DAB050E51}" type="datetimeFigureOut">
              <a:rPr lang="es-CO" smtClean="0"/>
              <a:t>04/06/2013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37B242-A41C-40B0-9548-CBB9714C3EE1}" type="slidenum">
              <a:rPr lang="es-CO" smtClean="0"/>
              <a:t>‹Nº›</a:t>
            </a:fld>
            <a:endParaRPr lang="es-CO"/>
          </a:p>
        </p:txBody>
      </p:sp>
    </p:spTree>
    <p:extLst>
      <p:ext uri="{BB962C8B-B14F-4D97-AF65-F5344CB8AC3E}">
        <p14:creationId xmlns:p14="http://schemas.microsoft.com/office/powerpoint/2010/main" val="4676678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1.gstatic.com/images?q=tbn:ANd9GcTV4RL4HN3-9kInrYsnWHdVwb2avGlO8JUiP-zc3p3rVPPStef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80920" cy="5976664"/>
          </a:xfrm>
          <a:prstGeom prst="rect">
            <a:avLst/>
          </a:prstGeom>
          <a:noFill/>
          <a:extLst>
            <a:ext uri="{909E8E84-426E-40DD-AFC4-6F175D3DCCD1}">
              <a14:hiddenFill xmlns:a14="http://schemas.microsoft.com/office/drawing/2010/main">
                <a:solidFill>
                  <a:srgbClr val="FFFFFF"/>
                </a:solidFill>
              </a14:hiddenFill>
            </a:ext>
          </a:extLst>
        </p:spPr>
      </p:pic>
      <p:sp>
        <p:nvSpPr>
          <p:cNvPr id="4" name="3 Redondear rectángulo de esquina sencilla"/>
          <p:cNvSpPr/>
          <p:nvPr/>
        </p:nvSpPr>
        <p:spPr>
          <a:xfrm>
            <a:off x="467544" y="2168860"/>
            <a:ext cx="8280920" cy="2592288"/>
          </a:xfrm>
          <a:prstGeom prst="round1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solidFill>
                  <a:srgbClr val="002060"/>
                </a:solidFill>
                <a:latin typeface="Algerian" pitchFamily="82" charset="0"/>
              </a:rPr>
              <a:t>los diez mandamientos</a:t>
            </a:r>
            <a:br>
              <a:rPr lang="es-CO" sz="4400" b="1" dirty="0" smtClean="0">
                <a:solidFill>
                  <a:srgbClr val="002060"/>
                </a:solidFill>
                <a:latin typeface="Algerian" pitchFamily="82" charset="0"/>
              </a:rPr>
            </a:br>
            <a:r>
              <a:rPr lang="es-CO" sz="4400" b="1" dirty="0" smtClean="0">
                <a:solidFill>
                  <a:srgbClr val="002060"/>
                </a:solidFill>
                <a:latin typeface="Algerian" pitchFamily="82" charset="0"/>
              </a:rPr>
              <a:t> la revelación del carácter de dios: N°5.</a:t>
            </a:r>
            <a:endParaRPr lang="es-CO" sz="4400" b="1" dirty="0">
              <a:solidFill>
                <a:srgbClr val="002060"/>
              </a:solidFill>
              <a:latin typeface="Algerian" pitchFamily="82" charset="0"/>
            </a:endParaRPr>
          </a:p>
        </p:txBody>
      </p:sp>
    </p:spTree>
    <p:extLst>
      <p:ext uri="{BB962C8B-B14F-4D97-AF65-F5344CB8AC3E}">
        <p14:creationId xmlns:p14="http://schemas.microsoft.com/office/powerpoint/2010/main" val="2628873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51889" y="-14199"/>
            <a:ext cx="8229600" cy="2736304"/>
          </a:xfrm>
        </p:spPr>
        <p:txBody>
          <a:bodyPr>
            <a:normAutofit fontScale="92500" lnSpcReduction="20000"/>
          </a:bodyPr>
          <a:lstStyle/>
          <a:p>
            <a:pPr marL="0" indent="0" algn="ctr" fontAlgn="base">
              <a:buNone/>
            </a:pPr>
            <a:r>
              <a:rPr lang="es-CO" dirty="0" smtClean="0"/>
              <a:t>“</a:t>
            </a:r>
            <a:r>
              <a:rPr lang="es-CO" b="1" dirty="0" smtClean="0">
                <a:latin typeface="Agency FB" pitchFamily="34" charset="0"/>
              </a:rPr>
              <a:t>Porque la finalidad de la Ley es conducirnos a Cristo, para justificara todo el que cree</a:t>
            </a:r>
            <a:r>
              <a:rPr lang="es-CO" dirty="0" smtClean="0"/>
              <a:t>» </a:t>
            </a:r>
            <a:r>
              <a:rPr lang="es-CO" dirty="0">
                <a:solidFill>
                  <a:srgbClr val="FF0000"/>
                </a:solidFill>
              </a:rPr>
              <a:t>(Rom.10:4)</a:t>
            </a:r>
            <a:r>
              <a:rPr lang="es-CO" dirty="0"/>
              <a:t>. Por lo tanto, todo aquel que cree en Cristo, comprende que el Salvador es el fin de la ley como instrumento de obtener justicia. En nosotros, somos pecadores pero en Jesucristo somos justos por medio de su justicia.</a:t>
            </a:r>
          </a:p>
          <a:p>
            <a:pPr marL="0" indent="0" fontAlgn="base">
              <a:buNone/>
            </a:pPr>
            <a:endParaRPr lang="es-CO" dirty="0"/>
          </a:p>
        </p:txBody>
      </p:sp>
      <p:sp>
        <p:nvSpPr>
          <p:cNvPr id="2" name="1 Rectángulo"/>
          <p:cNvSpPr/>
          <p:nvPr/>
        </p:nvSpPr>
        <p:spPr>
          <a:xfrm>
            <a:off x="251520" y="4893260"/>
            <a:ext cx="8568952" cy="1938992"/>
          </a:xfrm>
          <a:prstGeom prst="rect">
            <a:avLst/>
          </a:prstGeom>
        </p:spPr>
        <p:txBody>
          <a:bodyPr wrap="square">
            <a:spAutoFit/>
          </a:bodyPr>
          <a:lstStyle/>
          <a:p>
            <a:pPr algn="ctr" fontAlgn="base"/>
            <a:r>
              <a:rPr lang="es-CO" sz="2400" b="1" i="1" dirty="0">
                <a:solidFill>
                  <a:srgbClr val="002060"/>
                </a:solidFill>
              </a:rPr>
              <a:t>Supongamos que una persona </a:t>
            </a:r>
            <a:r>
              <a:rPr lang="es-CO" sz="2400" b="1" i="1" dirty="0" smtClean="0">
                <a:solidFill>
                  <a:srgbClr val="002060"/>
                </a:solidFill>
              </a:rPr>
              <a:t>va </a:t>
            </a:r>
            <a:r>
              <a:rPr lang="es-CO" sz="2400" b="1" i="1" dirty="0">
                <a:solidFill>
                  <a:srgbClr val="002060"/>
                </a:solidFill>
              </a:rPr>
              <a:t>llorando donde la Ley y le dice: «Señora ley, ciento mucho haberte ofendido, te pido que me </a:t>
            </a:r>
            <a:r>
              <a:rPr lang="es-CO" sz="2400" b="1" i="1" dirty="0" smtClean="0">
                <a:solidFill>
                  <a:srgbClr val="002060"/>
                </a:solidFill>
              </a:rPr>
              <a:t>perdone, estoy arrepentido», </a:t>
            </a:r>
            <a:r>
              <a:rPr lang="es-CO" sz="2400" b="1" i="1" dirty="0">
                <a:solidFill>
                  <a:srgbClr val="002060"/>
                </a:solidFill>
              </a:rPr>
              <a:t>La </a:t>
            </a:r>
            <a:r>
              <a:rPr lang="es-CO" sz="2400" b="1" i="1" dirty="0" smtClean="0">
                <a:solidFill>
                  <a:srgbClr val="002060"/>
                </a:solidFill>
              </a:rPr>
              <a:t>Ley </a:t>
            </a:r>
            <a:r>
              <a:rPr lang="es-CO" sz="2400" b="1" i="1" dirty="0">
                <a:solidFill>
                  <a:srgbClr val="002060"/>
                </a:solidFill>
              </a:rPr>
              <a:t>le responde: </a:t>
            </a:r>
            <a:r>
              <a:rPr lang="es-CO" sz="2400" b="1" i="1" dirty="0" smtClean="0">
                <a:solidFill>
                  <a:srgbClr val="002060"/>
                </a:solidFill>
              </a:rPr>
              <a:t>«Lo </a:t>
            </a:r>
            <a:r>
              <a:rPr lang="es-CO" sz="2400" b="1" i="1" dirty="0">
                <a:solidFill>
                  <a:srgbClr val="002060"/>
                </a:solidFill>
              </a:rPr>
              <a:t>siento mucho, pero mi </a:t>
            </a:r>
            <a:r>
              <a:rPr lang="es-CO" sz="2400" b="1" i="1" dirty="0" smtClean="0">
                <a:solidFill>
                  <a:srgbClr val="002060"/>
                </a:solidFill>
              </a:rPr>
              <a:t>función </a:t>
            </a:r>
            <a:r>
              <a:rPr lang="es-CO" sz="2400" b="1" i="1" dirty="0">
                <a:solidFill>
                  <a:srgbClr val="002060"/>
                </a:solidFill>
              </a:rPr>
              <a:t>no es perdonar sino mostrar el pecado, pero yo si se quién te puede perdonar, ve a </a:t>
            </a:r>
            <a:r>
              <a:rPr lang="es-CO" sz="2400" b="1" i="1" dirty="0" smtClean="0">
                <a:solidFill>
                  <a:srgbClr val="002060"/>
                </a:solidFill>
              </a:rPr>
              <a:t>Cristo». </a:t>
            </a:r>
            <a:endParaRPr lang="es-CO" sz="2400" b="1" i="1" dirty="0">
              <a:solidFill>
                <a:srgbClr val="002060"/>
              </a:solidFill>
            </a:endParaRPr>
          </a:p>
        </p:txBody>
      </p:sp>
      <p:pic>
        <p:nvPicPr>
          <p:cNvPr id="4" name="Picture 2" descr="https://encrypted-tbn1.gstatic.com/images?q=tbn:ANd9GcRdNM36TxsH_GMoHlJxGTM3C0m_xF7eM_se60NVQtGRO2fWjtr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191577"/>
            <a:ext cx="1224136" cy="1317543"/>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data:image/jpeg;base64,/9j/4AAQSkZJRgABAQAAAQABAAD/2wCEAAkGBhQQEBQUExIUFRUVGBcSFxcUFBQUFxQUFhQVGBYVGBQXHCYfFxkjGhUUHy8gIycpLCwsFR8xNTAqNSYrLCkBCQoKDgwOGg8PGikcHSQqLCksKSwsLCkpKSkpLCwpKSkpKSwsKSwpKSksKSwpKSkpLCkpLCksLCksKSkpLCksLP/AABEIAOQA3QMBIgACEQEDEQH/xAAcAAABBQEBAQAAAAAAAAAAAAAAAQQFBgcDAgj/xABCEAABAwEFBAgEAwYGAQUAAAABAAIRAwQFEiExBkFRYQcTInGBkaGxMkLB8BRS0SNicoKSwjNDY6Lh8bMVFiQlo//EABkBAAMBAQEAAAAAAAAAAAAAAAABAwIEBf/EACMRAAICAgICAwEBAQAAAAAAAAABAhEDIRIxIjIEQVETgWH/2gAMAwEAAhEDEQA/ANXQklEqQxUJJSgpACJQvKAPSEkolABKVeUsoAznba/+stjaA+CkATzqOGc8YHuVJ2Z3ZCpN7vm96rBmesz5wBP1UttHtQyxAAgucQcLQcPiTwmVyTtyPQwpRjZaG2prfiKj7z23s1DJ1VoduGpWU3ptPVrSQ85jSYgn5QBqFA2a7qtep8Bz3mc1SMKW3QpTt+Ks3y7b/p2gAtOoJ8Aute8W02AuMZKsbG3a6kwY5kDCOEHVRnSNbDTpgtJ1U7b6LKOix178p1GZOGc8BCjTamuynd6/ZWSvr1QNCWkzpOa9Nr1KLeyXtnjof0VXhv7IrO0+jQ7dZMRkKvXpXwKFsu11VmpxN4HOO4/qnVe8m18hwnmCM1P+UovZt5oyWuyLt9fEmdF2Z+9c11tYTRrs/JdkVo4cj2fSXRJePW3ZTBMmkXUv5Rm30KucrIegO8SW2mjP5KoHDMtP0WurJhiyiUiVOxACllIhFgeEIQkAIQhAAhCEACEIQAIQlBQBjNjHW35VedMVef5CWj2UpX2cpVXvq15M5AToB3KO2Lipa7VVAyxVoP8AHWP0CutCnl+i5J+2j0cS8dlLFzWel/gWKtVcJgupljRqAcdSARIC60rutDgHVKVGlvgPJjwaCPVW7EvL6UxPksvaLxVMZXZZy0AOdOeomMxzzVN6TajQ1rJ7ZnLkN60SmwN/lz8Vj+21fFa3OOeg9URW0NvTF2GtNTMMbTcZ0eSPDQhWy1Wx7hhr3fVO7sNbWZnvlvf6Kp7IsDax3Z5T36LTLO4xn6b1uT22YUHxM1vfZ+zFpc2nWpnc11MsmNTEHJVqhQ6qoN4nnotkvOz9g+2oHgVmt5WA9YTGUpwyPpksmNLZB3nSgSotT96UuwoV1NdUHo4si2ad0DT+Nq8BQP8A5GLcljPQJZv21ofwptb4uqA/2rZkGGCEISECVIhAHlCWEiABCEIAEIQgAQhCABRt9XqKIa3LFU7LZMDNSSq20NnFW102nMMaXRzkAH1KnkbUdHR8eCnOpdEHszdvU1LVp2q7nZZAZB0CdwNQhWXq8k06gMqPj5zj8cLR/anIqwCSRGSgn+nXVdDfBDkrxHaTJtvNWoQyMLT2nHSeA4leL2tT20iaYxOGgy13LNovxf2PgOw4kjPLNZLtnYB+JyIk7irYy32oUgbSxrXTl1ZObebc4Pis82gvSq60Od1XZBjMEyB7LcU3LRmT4xtklszQJrOaci1ahYWS0Ssguu2vdXDmBwGhJ9pWl3Pe5iHGR6pS8Xs3HcdEpeDJas/vgwSPJXy3VJas22hqw898+qz2yc/XZE2s4mkKGwypgGQTzATWvZsDydxzC6YutHDJWy8dFO0tKwGp12OKuES2CG4ZgkanU6LbrPXbUY17CHNcA5pGYIOhXy7RrHct/wCjeqXXbRncXjwxlEZO6HlxKMVJFnQhCocoIQhAAV5XpCAPKEqRAAhCEACEIQMFC33Swv63fgLfIhTSj77p4mDKRJB7iDKxkVxLYZVNFfY+WsdPxCfUptej3FoYwwXnDPAal3gM08fZhTDGiYG7hpkvNWh2gdYBjxXE76PQUknYxbRwNaxghoy7+JJ4k5ldKNmaCJePH2UFtftB+GDGAFz3GABqXEwApG6dmbQ9rHVKgpF2ZaBiIESN+Z3eCojequTof16bZnG2OeShr2bQd87Z7vqpmpsw51LF+KykiWtGHJ2E9qVCW3ZYh+F1pDZDi2WgFxEZATmYzyzVGZjLF+lYt9iA+F7fB30UdddtfTq4TpvPcu9/XLWpUW1Osa8OeWQ3UQSM+eWir9213F4bBk6Dic9+7RZUbQm1fizVrLaOtp55EKgbUsip5q/bPWfJv8O/NUbawTVdG6VOHsYm7iQtA9nx+i8Wt+IQvbT2D3n2TMuxHhnvXSjnj2drK4kuHAL6U2Xuv8NY6FI6tYC7+J3acPNx8lhWwF0iveFFg7TcYe8xkGM7RHoAvoolaivsXyJaSEQhC2cgIQhAAhCEAIQkXpCAPKEpCRAAhCEDQLlaqGNpbMcDzC6oS7GnTsr942N1MNJLTnGU8OfcmtofDZ+81PXxRxUXcW9vy19JUFGJscM1y5Fxejsxy5LZS9tNnnuq0rRR7VWi5r8DjAe1ucDnPmnFW7696U2i1WqjZgdadM4nNGZBBLoDpgGZyJVkvCyCq3WCN6aULvwRicDyzKcZXSOn+cZK26ZSq/RXQa2BebtJjqpE67nQE3tPRjRLXf8A2WIiMOJkQTrMunyV/rsbwb6+yh7ZQaZzPlKo8kjEfj4X9spV5bNmylzbPaxUa2HAEDtOdk85HdAI71wum6y17atYiGxhYIkkZAujQZnLen17WMz2XR4Lzdtmgy4z96LDyOrN/wA4Q62aDdFSKLnnLI+0lZlfdbEXu4lXO+L16qyYZ7T58yqBeFSYHHNTx7dkpsdXTczrRgYMi/LzIH33KzVehy2UyMBo1Bxx4Y7w4Jz0d2MOtdGmR8LHVnDlo36lbGumKvs5ZZHHoq2wuxgsFMl+A1nCCWaNbM4Qd+ep5K0oSLdURlLk7YqEBJCZkVCEIAVIlSIAEIQgBCUi9LygAQhCBoEIQgYET45eH3KqT2mlUdTduOXNp+E+Stqh9prGHUusGT6eh4gkSDyzlRzRtWWwz4uv0jH815LgMozTCy3iCYORGWacvfEwZ3hc0TusWoRG7RV63VnB2XjKmK9oLWGT5BQtoqzJdlO7LhnmqN2EXQztJa9pIEH6qNs9NrTicR3JLztIYDEeCqtrvVzzA0nJZUGwlkok9ob26x3IJhYKOMl78mNEk8GjMptRoF57Rgb05t94N6o025Ax5Ag/RWjFLSOaUrL70OVjWtloqkatgfutkBo8AAFr5WR9BVLO0O/daPMrWyqo5cnYShIhaMCylXlekACEIQAqRKhACIQhAAkSoQAiRKUiBoEIQgYJtedLHRe3eQY7xn9E5TepaBjwgiWwXDgHTE+pSasadOzOrfZZzGR48Ez/APUKzMsnDirbfV29W6Y7LtOR3t/RQT7Ln7Liri6Z6D8lyRD2q9XHWQoq0XiQZc45ZeqmbwsfJV+12ZMzbIm3Wg1O5MHNAKla9KJ5KGtT1aJNnK0WlMy+SleVxc5XiibZsXQheLQatH5nDrJ4YTAHkXFa0sR6K8NjripVOEEEOJ0bihonlJzW3kLKIy7EQhC0YFARCAlQAIQhACoSwuNqtbKTcVR7WN4vc1o8yUAdEKr2/pOu6jM2kPI3UmvqeoEeqrN59O1nblQs9SoeNRzaY8hiKANOQdJ3cd3msAvXpot9WRTdToj/AE2Sf63yVUrw2itNozrWirU/iqOI/pmE+I7PpW3bXWOh/iWug0jd1jSf6WyVB2zpeu2npWdUP+nTefUwF87SlT4hZtNu6d6AypWao7m97aY8hiKhLT05Wp/+HRoMHMPqH1IHosxDfJd200+Ii42rpWvF+loDOVOlTb6kErSOi2rUrWN1eq8vqV6ry5zsyQwNY0dwDCsKYFvvRcyLqs/c8/8A6vQ1Qy1VrM2owseJBy/Qg7jzVRvCwGk7C7+V25wGvcf+1cwd6b2+xNqtIdv37w4fC4c/1UckOSLYsnB76M+tsDX7Cg7Swbgrdb7FiJY/JzdeY3EcjCjKtxgnskhcbbWmd6imUa9QW7tVXLU06rRNpbninOsb1VKF0OrPwtaXE5AAST3BVxzMSgVd7Varl2TNJgr1xDnZ0mHUf6jhujcO5XW4+jynZB19ph9UZhgzZTO4R875jlw4rnfbXOJc7Uxlwz7LB9V0N6OOTVlea7E2syMnUqjfEtOEKzdGfS0KjWWa2vDXgYadZ2TXwAAyodA+NHaHfnrX6NLA9oPGTz4/p4LNS2HFvMjyTxbtE5H2CDMEGQcwdxHEHehfLdxbe22xDDRtD2t/IYez+hwIHgrjdnT3amR11GjVHFuKk70JHotcWZNzShZ9c/TbYaxAqirQJ/O3Gyf42SfMBXe7r1o2huKjVp1W8WODvMAyPEJCodoQhA6MAvvpjttoJFNws7NzaXxRzqHM+EKm2u8qlV2KpUe88XOLjPeSmrWr0AqUhCFyTReg1GBOhHgImfv1Suag5JjAnclDV5ac1600/wCkgOlM7iumGEjACvYy4ICxW/cL6B6NKeG67LO9hPm95C+f2vylfSWylkNKw2dkQW0qeXA4Gn3lJjRMN4fcFc7Va2UmF1R7WNGRc4gAeahtr9rqV3UOtqEFxyZTntVCdAOQ4rJ7svOve9fHUfpkAPgaNzA0e+qlJtdGkjQrxvezW+o2lSc/rmyW1Awhg4gnVzDAmBlIK9tsbmt7UEt1wnF38D6LhSH4eG0QwROeHE6RkTO6TxheqV4Wl9UBr5mcRaxggCYzI1mMuahKPLvs6IZZRVLo6/8Ats2kduWU9SSIJHIH6qYu65aVmbFJgbO/V0cXOOZPsmdmt1allUJqMme0Wh3hGvcVKNtTawlrpb83GdzSNRzVIQjExkySn30RtrpYu1/SP7yqvaqWKXbhOE8t7z9OStd6GZboNXng3c0cz7Ku24YiW7vmj/az6nl3rbJlRtjYOKNYA7py+pWaXkyK1Qfvu91p97PlxP5ZHe7f5aeKze/qeG01BwPrAlGLtikMEiEK5M9tcnFntzqZDmOLXDe0lpHiIKaoSoC+XF0xW6zwHVOub+Wt2/J+Th5laFdfTnZHsmtSq03cGYajT3ElpHisBaUqXEdj+m3JCGnJKtAhCvDHSSvTtCuFF2aBHcleHj1S716J3oA4nLJdKLvvkuZb/wAr1ReZQMc4eHpovNQ5JQVyqOQBI3XZOur0aQ/zKlNn9TgD6Er6Ovy+6dhs761T4WCABEk6NaAd8hYT0dUOsvWyj8rjUPcxjnfQK736x99Xh1FJx/C2cgvduL5OIjiYBA8SpyNIot/WmpeFV1es7tOnCwfBTbq1o58eJXbo2tvV21jDljIpngXTl6qz7fbAtsVIV7K8NEspvY53zOMB9OdTlm3lI3qo0h1ThUYYe0hwdvxA5HvylD2hfZst6XfWdDWuYxrTENxHOCZ3Z5eq72APIM6AAzh11yzM7vVZpY+lO0NA63DVAM5gMdoRGJuW+dNylaPTTRo04Fne8zoajWgDOe1HPglRqyb2pv0WZji6p2gcIa1oDnOgHImchOZWVWDau02S1G0tqZn4qb3Eiq3XC4T5HUbl52q2odbLQ+o98AnJlOThbMhuM5DwHFV99oLsmNgE7u0497itJGbs36wbRU7XZm1qBxBxhzXfEysRm145azoQMlxq0SBhBlxnPifmefvgs26PLLa6FcVGf4bhFVjiYez6OzkHUeYWo1oEv+R2Q4taPkP70n1WXRtf9K6bvD6waBkO14AmPEnPwWR35UxWquf9R/o4j6LerHYywPeQMUE/zEZDuAHoV8/WxhbWeHah7ge8OKIIzI5GmuZC7heTorGDkClS4V5lIBF6SQvRCYDyk7spZy8lxs7siOC6Tl98UAenaJtoU6XCu1AHsnKV0GYB+96b0n5pzT0PegDm8QvFI5rtV0XAapAOWlchqvQK80zmgZKbPW+pStTHUZ60h1NmHWajSyBzzX0Ds/dNO7bJDnNaGtNatUJgF0dpxPAaDu5rMehK5adW0VrRUEmjgbTB0a6pil/gBHLEnXSNtobZUNmoE/h6boqOiOuqMJMAH/LaZI4kTuCw+xjDa/ad142gOgtoU8qTCYJ3Gq4fmdpG4QOKrF5WwDfruPrkvdptIYM8o08Bw3Kt2q0Go6U6Mi1K5JSU6c5lFGzkkAAknQBXbY7YapVrNNam5rYDwCIxQUN/hpL9PWx+yDariKtIEROczm2R6LWrNsxZm0A3qWAYW/KOWfevFC7msr1oHys8P2cfRTbWfswOTfosI2RZ2bZTdNLsg9ktOYg8OGaQWcMJa9sAkP5ZACRzBU1WZmP4vof0UTeV9NZkG4yMQ4Ddv36blltR2zUYyk6RxtDMNGoAZn9m0iM3OGZPA7l8+bUWbBbKw/M7rB/OA76laVa+kXqqzg5jS0EEtEgzkJaSdY9lS9uKrKz2V6ehmk7cZElsjunyTxyUuhZMbj2VlhSOXlroK9u1VyJ4K5ldHDJc0AKEEpEIA7sMO7103Fcq2RBXRpQB7xZL0RK4g5L212SAONRsFe6FXcujmyCmzxGaAHWKQuL9VYdlNnG2kmpXqijZ25F51e/dTYPmPEgGF4vS6bPjPU1H4Z+eJI5cPFZ5K6N8XVkMSu932M1DqGt3uMQO7iV1quos/fPf9/YTSreZOgA3bsh3BMyTotps1nqMs9QgPguE/HGhdu03KFZeLm9svxOd8uojfi5pk+0uO9LQsrnuDWgknQJUB6tNpc85/crvZ7ASW8XEADvMJxZ7t7YaO0+SDGgIyyVpuvZ9zK1nxA5ljvJzTCnKddG1H9LLsbsCabmPqATj0PDC6Vp9loN7IjQED/afYLk+lAbG5zY8cj6FPadGCJ3Ex5HPvhZWmNjOtSayrUeTEtpzPAYx7os9THTkHLOPAmPZQu3Nr6tsje1sDiW1Dl6qUsVL9iBOEBoBJMDmSd0CTKaf0H0dbdUPVOjWJ8CM/QqAdSkAxpl4LpYdraNtfVZZyXMpEML91QkE9nfhy13+7iACW/cHRQy7Z2YLirMW6RroNGv1jfhf6OVSqWkuEHvW3bXXIK9NzHd4PArE7dY3UajmOEEGP+VTBJNU+0S+RFp39M4K2bMbC1LazrHO6qlucW4i8jc1sjLmT5qt3fYzWq06bdXuawd7jC3urTbRpMpsADWNDGgcAAB+vitZ8jgtE8GLm9mP7T7JusUOx9Yw5YgMJB4ESVXXCCtU27h1idO4iO8FZWU8M3OOxZ8ahLQiAhCsQHFbcvNJ2nkvVVcWFMDuNSgFeZzSoA6MeuzbC5zC+DgDsE7sRBIbzMAnuUpshso+31sIOGm2OsfwB+Vo3uPort0mXWyzWCz06DcLKdQgxxdTOZO8mDmeKm5pPiUjjbi5Ge07S7qnOnQYGfut3wBp9d6dbK7KVbwdDDhY0/tKjphg3AcXHgEzuOzurOFJrSXOyAEnvJG4CdVtVy3eyx2ZtGnkGySd73n4nn70AU8uTgqKYcXN2+iLu7Yqx2UDDSFR/wCer2ie5p7LfAKO2s2epWlmFtNraujCxobmdAY1Cmb0vdtMahddnrMXM/EVPmzpg7m6YzzOcclw85N2meksUVHa0Vih0U0KdKatWoXxmWwGtPIESfHVV68rOLIMDGBsmAZkugDU66yY0C0K/wC9wxpk+Cy+/rwNR4OsGT+6IyV4TlKRHJihGFpbJnZexgEOIEkuJ8CVpNqsTX0KL2gTTNM+Bwg+6znZuvIb/MP9y0a56p6thObC1mLkBGfsrpHCy51AA2eEe4S9ZkDzPsVwtrv2JI4A+xVW236QKFhpBmLHXOlNpzALSMTz8ozGuZ3JmDhtzaGvMSJptFSP3RVaXKjdJXSGbR/8OyuPUt7L3tma7+Aj/LB/qInQBVC/dp61re59R2EHLC2QMMzB3u0GqvfRDRs4pPqFodXxFsnMsbAIwzpOefJD8FZqCc3xRE9FdarQtL2vpvDKoiXNIAe3NuvEFw8lqtqfEOG72VX2usD562lOJvaEakjMDvU5dN4C02enUGQcAY4HRw8DI8FxyyObs9KONQSSdnW2gObKpe1+yLbQzGOy4b49+IV1fk3kU2s0Oid+ULF07RtxUo7KDsHsLWpWtteqG4KbXOaQ4OxPIhsAZiJJz5K233aMJjQkF3krQ4BlPIAKpbTsBgz8OR7jkVvK3LbMYYKKdGe7W36alPqtCHZju0VQUnfze2DMyM+/Q+yjF24YpQ0ef8h3NghCFUgOXt9k23p7UOXgmbkwOoXtc6a6AIA1Dogr4aFoyzD2nwLMvYqbv6xm2UnUnEAO0OfZI0MDU7vFVfoorQLS3iaf94V+rENA+4XnZW1NnqYK/ntEdsjsjTsNIn4nn43b3H8o4NHBeL5txa47spAG7grFRtTTTI4CPqoK77u6976j9JgDkpy8i2NKKZVLsuOrbazesBFGcT3nIOAPwN4zy0Eq73veDaTYyAA0iBkMgOX6J1XcGN4ADKNMlme0u0RqPdHwNnfqU1b0jV8vJkbtDfhe4xnnkOJ3BMrJdpZ26muuf1Ck9nrnGA2qtk0T1YO/i5Nb2ruquDG61HBoHIqidPiv9JS35MgLvvh1F0jMTpO5W+7ek11JjW9QXANwu7WojdwTnaK56FCzdWWNxAZOAAdiA1xalZyHniurHKM9nn5ccsfZq+0nTKH2VtKyNc2o8Fr3vAmk3SGZwXHjoBz0y+pULiXOJJJkkkkk7ySdSuDXIc4kqqRGxaj5KmNldpH2KsXNbiDmlpaTAJ1ae8H3IUM5sISkk1TCL4u0a9bbebQ2naATNIYixuTSxze03Dx4zyVpuKiwWdhp/C8vqDue4u9yVmfRxeWN76dV5OWINM9ofMJnuyWnsqQMtIgZRA4AbgvKlBxlTPVxS5RsWsZaQm93z1mE6DPz0T6k2fESF5pUMJB3xHqgtypNDyo7s/fFV+9bGKjanEn2CsBzCYdRimOOa2yUXRkd97KnqnvBJcxxy4tOfnmqe5kBbJeeVR4jLTyWa31Yw2o9o3nEO/er4cr6ZzZ8SfkiDQhC7DhHDym6EJgdKP1C7DehCQF56L39uv3Uz6vWgkzEoQvOz+7PV+P6IWr8I5wndgbDUIU49lWR22NqLaRAyyWXXdZRWtDKb5wuImN/JIhUj2zS9EWXbN+DqqLcmZNgcAP+E12GsjalrqPcJNJrcHAF2KTHHJCEQ9TE+0MOkG1uNSOEqkNdGcA8johC6vj+pw/L9keJXZmSRCucgjtV5JQhAEjs7WLLVRI1xgeByPoSt2uioXSDmAhC4vkeyPQ+L6McUDDRyMeCcsEzyQhc6OhnQ6JqzQ/eqVC2YXRVL+Z2weKzjaE/tZQhGL2Fl9SunVCEL0jy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QEBQUExIUFRUVGBcSFxcUFBQUFxQUFhQVGBYVGBQXHCYfFxkjGhUUHy8gIycpLCwsFR8xNTAqNSYrLCkBCQoKDgwOGg8PGikcHSQqLCksKSwsLCkpKSkpLCwpKSkpKSwsKSwpKSksKSwpKSkpLCkpLCksLCksKSkpLCksLP/AABEIAOQA3QMBIgACEQEDEQH/xAAcAAABBQEBAQAAAAAAAAAAAAAAAQQFBgcDAgj/xABCEAABAwEFBAgEAwYGAQUAAAABAAIRAwQFEiExBkFRYQcTInGBkaGxMkLB8BRS0SNicoKSwjNDY6Lh8bMVFiQlo//EABkBAAMBAQEAAAAAAAAAAAAAAAABAwIEBf/EACMRAAICAgICAwEBAQAAAAAAAAABAhEDIRIxIjIEQVETgWH/2gAMAwEAAhEDEQA/ANXQklEqQxUJJSgpACJQvKAPSEkolABKVeUsoAznba/+stjaA+CkATzqOGc8YHuVJ2Z3ZCpN7vm96rBmesz5wBP1UttHtQyxAAgucQcLQcPiTwmVyTtyPQwpRjZaG2prfiKj7z23s1DJ1VoduGpWU3ptPVrSQ85jSYgn5QBqFA2a7qtep8Bz3mc1SMKW3QpTt+Ks3y7b/p2gAtOoJ8Aute8W02AuMZKsbG3a6kwY5kDCOEHVRnSNbDTpgtJ1U7b6LKOix178p1GZOGc8BCjTamuynd6/ZWSvr1QNCWkzpOa9Nr1KLeyXtnjof0VXhv7IrO0+jQ7dZMRkKvXpXwKFsu11VmpxN4HOO4/qnVe8m18hwnmCM1P+UovZt5oyWuyLt9fEmdF2Z+9c11tYTRrs/JdkVo4cj2fSXRJePW3ZTBMmkXUv5Rm30KucrIegO8SW2mjP5KoHDMtP0WurJhiyiUiVOxACllIhFgeEIQkAIQhAAhCEACEIQAIQlBQBjNjHW35VedMVef5CWj2UpX2cpVXvq15M5AToB3KO2Lipa7VVAyxVoP8AHWP0CutCnl+i5J+2j0cS8dlLFzWel/gWKtVcJgupljRqAcdSARIC60rutDgHVKVGlvgPJjwaCPVW7EvL6UxPksvaLxVMZXZZy0AOdOeomMxzzVN6TajQ1rJ7ZnLkN60SmwN/lz8Vj+21fFa3OOeg9URW0NvTF2GtNTMMbTcZ0eSPDQhWy1Wx7hhr3fVO7sNbWZnvlvf6Kp7IsDax3Z5T36LTLO4xn6b1uT22YUHxM1vfZ+zFpc2nWpnc11MsmNTEHJVqhQ6qoN4nnotkvOz9g+2oHgVmt5WA9YTGUpwyPpksmNLZB3nSgSotT96UuwoV1NdUHo4si2ad0DT+Nq8BQP8A5GLcljPQJZv21ofwptb4uqA/2rZkGGCEISECVIhAHlCWEiABCEIAEIQgAQhCABRt9XqKIa3LFU7LZMDNSSq20NnFW102nMMaXRzkAH1KnkbUdHR8eCnOpdEHszdvU1LVp2q7nZZAZB0CdwNQhWXq8k06gMqPj5zj8cLR/anIqwCSRGSgn+nXVdDfBDkrxHaTJtvNWoQyMLT2nHSeA4leL2tT20iaYxOGgy13LNovxf2PgOw4kjPLNZLtnYB+JyIk7irYy32oUgbSxrXTl1ZObebc4Pis82gvSq60Od1XZBjMEyB7LcU3LRmT4xtklszQJrOaci1ahYWS0Ssguu2vdXDmBwGhJ9pWl3Pe5iHGR6pS8Xs3HcdEpeDJas/vgwSPJXy3VJas22hqw898+qz2yc/XZE2s4mkKGwypgGQTzATWvZsDydxzC6YutHDJWy8dFO0tKwGp12OKuES2CG4ZgkanU6LbrPXbUY17CHNcA5pGYIOhXy7RrHct/wCjeqXXbRncXjwxlEZO6HlxKMVJFnQhCocoIQhAAV5XpCAPKEqRAAhCEACEIQMFC33Swv63fgLfIhTSj77p4mDKRJB7iDKxkVxLYZVNFfY+WsdPxCfUptej3FoYwwXnDPAal3gM08fZhTDGiYG7hpkvNWh2gdYBjxXE76PQUknYxbRwNaxghoy7+JJ4k5ldKNmaCJePH2UFtftB+GDGAFz3GABqXEwApG6dmbQ9rHVKgpF2ZaBiIESN+Z3eCojequTof16bZnG2OeShr2bQd87Z7vqpmpsw51LF+KykiWtGHJ2E9qVCW3ZYh+F1pDZDi2WgFxEZATmYzyzVGZjLF+lYt9iA+F7fB30UdddtfTq4TpvPcu9/XLWpUW1Osa8OeWQ3UQSM+eWir9213F4bBk6Dic9+7RZUbQm1fizVrLaOtp55EKgbUsip5q/bPWfJv8O/NUbawTVdG6VOHsYm7iQtA9nx+i8Wt+IQvbT2D3n2TMuxHhnvXSjnj2drK4kuHAL6U2Xuv8NY6FI6tYC7+J3acPNx8lhWwF0iveFFg7TcYe8xkGM7RHoAvoolaivsXyJaSEQhC2cgIQhAAhCEAIQkXpCAPKEpCRAAhCEDQLlaqGNpbMcDzC6oS7GnTsr942N1MNJLTnGU8OfcmtofDZ+81PXxRxUXcW9vy19JUFGJscM1y5Fxejsxy5LZS9tNnnuq0rRR7VWi5r8DjAe1ucDnPmnFW7696U2i1WqjZgdadM4nNGZBBLoDpgGZyJVkvCyCq3WCN6aULvwRicDyzKcZXSOn+cZK26ZSq/RXQa2BebtJjqpE67nQE3tPRjRLXf8A2WIiMOJkQTrMunyV/rsbwb6+yh7ZQaZzPlKo8kjEfj4X9spV5bNmylzbPaxUa2HAEDtOdk85HdAI71wum6y17atYiGxhYIkkZAujQZnLen17WMz2XR4Lzdtmgy4z96LDyOrN/wA4Q62aDdFSKLnnLI+0lZlfdbEXu4lXO+L16qyYZ7T58yqBeFSYHHNTx7dkpsdXTczrRgYMi/LzIH33KzVehy2UyMBo1Bxx4Y7w4Jz0d2MOtdGmR8LHVnDlo36lbGumKvs5ZZHHoq2wuxgsFMl+A1nCCWaNbM4Qd+ep5K0oSLdURlLk7YqEBJCZkVCEIAVIlSIAEIQgBCUi9LygAQhCBoEIQgYET45eH3KqT2mlUdTduOXNp+E+Stqh9prGHUusGT6eh4gkSDyzlRzRtWWwz4uv0jH815LgMozTCy3iCYORGWacvfEwZ3hc0TusWoRG7RV63VnB2XjKmK9oLWGT5BQtoqzJdlO7LhnmqN2EXQztJa9pIEH6qNs9NrTicR3JLztIYDEeCqtrvVzzA0nJZUGwlkok9ob26x3IJhYKOMl78mNEk8GjMptRoF57Rgb05t94N6o025Ax5Ag/RWjFLSOaUrL70OVjWtloqkatgfutkBo8AAFr5WR9BVLO0O/daPMrWyqo5cnYShIhaMCylXlekACEIQAqRKhACIQhAAkSoQAiRKUiBoEIQgYJtedLHRe3eQY7xn9E5TepaBjwgiWwXDgHTE+pSasadOzOrfZZzGR48Ez/APUKzMsnDirbfV29W6Y7LtOR3t/RQT7Ln7Liri6Z6D8lyRD2q9XHWQoq0XiQZc45ZeqmbwsfJV+12ZMzbIm3Wg1O5MHNAKla9KJ5KGtT1aJNnK0WlMy+SleVxc5XiibZsXQheLQatH5nDrJ4YTAHkXFa0sR6K8NjripVOEEEOJ0bihonlJzW3kLKIy7EQhC0YFARCAlQAIQhACoSwuNqtbKTcVR7WN4vc1o8yUAdEKr2/pOu6jM2kPI3UmvqeoEeqrN59O1nblQs9SoeNRzaY8hiKANOQdJ3cd3msAvXpot9WRTdToj/AE2Sf63yVUrw2itNozrWirU/iqOI/pmE+I7PpW3bXWOh/iWug0jd1jSf6WyVB2zpeu2npWdUP+nTefUwF87SlT4hZtNu6d6AypWao7m97aY8hiKhLT05Wp/+HRoMHMPqH1IHosxDfJd200+Ii42rpWvF+loDOVOlTb6kErSOi2rUrWN1eq8vqV6ry5zsyQwNY0dwDCsKYFvvRcyLqs/c8/8A6vQ1Qy1VrM2owseJBy/Qg7jzVRvCwGk7C7+V25wGvcf+1cwd6b2+xNqtIdv37w4fC4c/1UckOSLYsnB76M+tsDX7Cg7Swbgrdb7FiJY/JzdeY3EcjCjKtxgnskhcbbWmd6imUa9QW7tVXLU06rRNpbninOsb1VKF0OrPwtaXE5AAST3BVxzMSgVd7Varl2TNJgr1xDnZ0mHUf6jhujcO5XW4+jynZB19ph9UZhgzZTO4R875jlw4rnfbXOJc7Uxlwz7LB9V0N6OOTVlea7E2syMnUqjfEtOEKzdGfS0KjWWa2vDXgYadZ2TXwAAyodA+NHaHfnrX6NLA9oPGTz4/p4LNS2HFvMjyTxbtE5H2CDMEGQcwdxHEHehfLdxbe22xDDRtD2t/IYez+hwIHgrjdnT3amR11GjVHFuKk70JHotcWZNzShZ9c/TbYaxAqirQJ/O3Gyf42SfMBXe7r1o2huKjVp1W8WODvMAyPEJCodoQhA6MAvvpjttoJFNws7NzaXxRzqHM+EKm2u8qlV2KpUe88XOLjPeSmrWr0AqUhCFyTReg1GBOhHgImfv1Suag5JjAnclDV5ac1600/wCkgOlM7iumGEjACvYy4ICxW/cL6B6NKeG67LO9hPm95C+f2vylfSWylkNKw2dkQW0qeXA4Gn3lJjRMN4fcFc7Va2UmF1R7WNGRc4gAeahtr9rqV3UOtqEFxyZTntVCdAOQ4rJ7svOve9fHUfpkAPgaNzA0e+qlJtdGkjQrxvezW+o2lSc/rmyW1Awhg4gnVzDAmBlIK9tsbmt7UEt1wnF38D6LhSH4eG0QwROeHE6RkTO6TxheqV4Wl9UBr5mcRaxggCYzI1mMuahKPLvs6IZZRVLo6/8Ats2kduWU9SSIJHIH6qYu65aVmbFJgbO/V0cXOOZPsmdmt1allUJqMme0Wh3hGvcVKNtTawlrpb83GdzSNRzVIQjExkySn30RtrpYu1/SP7yqvaqWKXbhOE8t7z9OStd6GZboNXng3c0cz7Ku24YiW7vmj/az6nl3rbJlRtjYOKNYA7py+pWaXkyK1Qfvu91p97PlxP5ZHe7f5aeKze/qeG01BwPrAlGLtikMEiEK5M9tcnFntzqZDmOLXDe0lpHiIKaoSoC+XF0xW6zwHVOub+Wt2/J+Th5laFdfTnZHsmtSq03cGYajT3ElpHisBaUqXEdj+m3JCGnJKtAhCvDHSSvTtCuFF2aBHcleHj1S716J3oA4nLJdKLvvkuZb/wAr1ReZQMc4eHpovNQ5JQVyqOQBI3XZOur0aQ/zKlNn9TgD6Er6Ovy+6dhs761T4WCABEk6NaAd8hYT0dUOsvWyj8rjUPcxjnfQK736x99Xh1FJx/C2cgvduL5OIjiYBA8SpyNIot/WmpeFV1es7tOnCwfBTbq1o58eJXbo2tvV21jDljIpngXTl6qz7fbAtsVIV7K8NEspvY53zOMB9OdTlm3lI3qo0h1ThUYYe0hwdvxA5HvylD2hfZst6XfWdDWuYxrTENxHOCZ3Z5eq72APIM6AAzh11yzM7vVZpY+lO0NA63DVAM5gMdoRGJuW+dNylaPTTRo04Fne8zoajWgDOe1HPglRqyb2pv0WZji6p2gcIa1oDnOgHImchOZWVWDau02S1G0tqZn4qb3Eiq3XC4T5HUbl52q2odbLQ+o98AnJlOThbMhuM5DwHFV99oLsmNgE7u0497itJGbs36wbRU7XZm1qBxBxhzXfEysRm145azoQMlxq0SBhBlxnPifmefvgs26PLLa6FcVGf4bhFVjiYez6OzkHUeYWo1oEv+R2Q4taPkP70n1WXRtf9K6bvD6waBkO14AmPEnPwWR35UxWquf9R/o4j6LerHYywPeQMUE/zEZDuAHoV8/WxhbWeHah7ge8OKIIzI5GmuZC7heTorGDkClS4V5lIBF6SQvRCYDyk7spZy8lxs7siOC6Tl98UAenaJtoU6XCu1AHsnKV0GYB+96b0n5pzT0PegDm8QvFI5rtV0XAapAOWlchqvQK80zmgZKbPW+pStTHUZ60h1NmHWajSyBzzX0Ds/dNO7bJDnNaGtNatUJgF0dpxPAaDu5rMehK5adW0VrRUEmjgbTB0a6pil/gBHLEnXSNtobZUNmoE/h6boqOiOuqMJMAH/LaZI4kTuCw+xjDa/ad142gOgtoU8qTCYJ3Gq4fmdpG4QOKrF5WwDfruPrkvdptIYM8o08Bw3Kt2q0Go6U6Mi1K5JSU6c5lFGzkkAAknQBXbY7YapVrNNam5rYDwCIxQUN/hpL9PWx+yDariKtIEROczm2R6LWrNsxZm0A3qWAYW/KOWfevFC7msr1oHys8P2cfRTbWfswOTfosI2RZ2bZTdNLsg9ktOYg8OGaQWcMJa9sAkP5ZACRzBU1WZmP4vof0UTeV9NZkG4yMQ4Ddv36blltR2zUYyk6RxtDMNGoAZn9m0iM3OGZPA7l8+bUWbBbKw/M7rB/OA76laVa+kXqqzg5jS0EEtEgzkJaSdY9lS9uKrKz2V6ehmk7cZElsjunyTxyUuhZMbj2VlhSOXlroK9u1VyJ4K5ldHDJc0AKEEpEIA7sMO7103Fcq2RBXRpQB7xZL0RK4g5L212SAONRsFe6FXcujmyCmzxGaAHWKQuL9VYdlNnG2kmpXqijZ25F51e/dTYPmPEgGF4vS6bPjPU1H4Z+eJI5cPFZ5K6N8XVkMSu932M1DqGt3uMQO7iV1quos/fPf9/YTSreZOgA3bsh3BMyTotps1nqMs9QgPguE/HGhdu03KFZeLm9svxOd8uojfi5pk+0uO9LQsrnuDWgknQJUB6tNpc85/crvZ7ASW8XEADvMJxZ7t7YaO0+SDGgIyyVpuvZ9zK1nxA5ljvJzTCnKddG1H9LLsbsCabmPqATj0PDC6Vp9loN7IjQED/afYLk+lAbG5zY8cj6FPadGCJ3Ex5HPvhZWmNjOtSayrUeTEtpzPAYx7os9THTkHLOPAmPZQu3Nr6tsje1sDiW1Dl6qUsVL9iBOEBoBJMDmSd0CTKaf0H0dbdUPVOjWJ8CM/QqAdSkAxpl4LpYdraNtfVZZyXMpEML91QkE9nfhy13+7iACW/cHRQy7Z2YLirMW6RroNGv1jfhf6OVSqWkuEHvW3bXXIK9NzHd4PArE7dY3UajmOEEGP+VTBJNU+0S+RFp39M4K2bMbC1LazrHO6qlucW4i8jc1sjLmT5qt3fYzWq06bdXuawd7jC3urTbRpMpsADWNDGgcAAB+vitZ8jgtE8GLm9mP7T7JusUOx9Yw5YgMJB4ESVXXCCtU27h1idO4iO8FZWU8M3OOxZ8ahLQiAhCsQHFbcvNJ2nkvVVcWFMDuNSgFeZzSoA6MeuzbC5zC+DgDsE7sRBIbzMAnuUpshso+31sIOGm2OsfwB+Vo3uPort0mXWyzWCz06DcLKdQgxxdTOZO8mDmeKm5pPiUjjbi5Ge07S7qnOnQYGfut3wBp9d6dbK7KVbwdDDhY0/tKjphg3AcXHgEzuOzurOFJrSXOyAEnvJG4CdVtVy3eyx2ZtGnkGySd73n4nn70AU8uTgqKYcXN2+iLu7Yqx2UDDSFR/wCer2ie5p7LfAKO2s2epWlmFtNraujCxobmdAY1Cmb0vdtMahddnrMXM/EVPmzpg7m6YzzOcclw85N2meksUVHa0Vih0U0KdKatWoXxmWwGtPIESfHVV68rOLIMDGBsmAZkugDU66yY0C0K/wC9wxpk+Cy+/rwNR4OsGT+6IyV4TlKRHJihGFpbJnZexgEOIEkuJ8CVpNqsTX0KL2gTTNM+Bwg+6znZuvIb/MP9y0a56p6thObC1mLkBGfsrpHCy51AA2eEe4S9ZkDzPsVwtrv2JI4A+xVW236QKFhpBmLHXOlNpzALSMTz8ozGuZ3JmDhtzaGvMSJptFSP3RVaXKjdJXSGbR/8OyuPUt7L3tma7+Aj/LB/qInQBVC/dp61re59R2EHLC2QMMzB3u0GqvfRDRs4pPqFodXxFsnMsbAIwzpOefJD8FZqCc3xRE9FdarQtL2vpvDKoiXNIAe3NuvEFw8lqtqfEOG72VX2usD562lOJvaEakjMDvU5dN4C02enUGQcAY4HRw8DI8FxyyObs9KONQSSdnW2gObKpe1+yLbQzGOy4b49+IV1fk3kU2s0Oid+ULF07RtxUo7KDsHsLWpWtteqG4KbXOaQ4OxPIhsAZiJJz5K233aMJjQkF3krQ4BlPIAKpbTsBgz8OR7jkVvK3LbMYYKKdGe7W36alPqtCHZju0VQUnfze2DMyM+/Q+yjF24YpQ0ef8h3NghCFUgOXt9k23p7UOXgmbkwOoXtc6a6AIA1Dogr4aFoyzD2nwLMvYqbv6xm2UnUnEAO0OfZI0MDU7vFVfoorQLS3iaf94V+rENA+4XnZW1NnqYK/ntEdsjsjTsNIn4nn43b3H8o4NHBeL5txa47spAG7grFRtTTTI4CPqoK77u6976j9JgDkpy8i2NKKZVLsuOrbazesBFGcT3nIOAPwN4zy0Eq73veDaTYyAA0iBkMgOX6J1XcGN4ADKNMlme0u0RqPdHwNnfqU1b0jV8vJkbtDfhe4xnnkOJ3BMrJdpZ26muuf1Ck9nrnGA2qtk0T1YO/i5Nb2ruquDG61HBoHIqidPiv9JS35MgLvvh1F0jMTpO5W+7ek11JjW9QXANwu7WojdwTnaK56FCzdWWNxAZOAAdiA1xalZyHniurHKM9nn5ccsfZq+0nTKH2VtKyNc2o8Fr3vAmk3SGZwXHjoBz0y+pULiXOJJJkkkkk7ySdSuDXIc4kqqRGxaj5KmNldpH2KsXNbiDmlpaTAJ1ae8H3IUM5sISkk1TCL4u0a9bbebQ2naATNIYixuTSxze03Dx4zyVpuKiwWdhp/C8vqDue4u9yVmfRxeWN76dV5OWINM9ofMJnuyWnsqQMtIgZRA4AbgvKlBxlTPVxS5RsWsZaQm93z1mE6DPz0T6k2fESF5pUMJB3xHqgtypNDyo7s/fFV+9bGKjanEn2CsBzCYdRimOOa2yUXRkd97KnqnvBJcxxy4tOfnmqe5kBbJeeVR4jLTyWa31Yw2o9o3nEO/er4cr6ZzZ8SfkiDQhC7DhHDym6EJgdKP1C7DehCQF56L39uv3Uz6vWgkzEoQvOz+7PV+P6IWr8I5wndgbDUIU49lWR22NqLaRAyyWXXdZRWtDKb5wuImN/JIhUj2zS9EWXbN+DqqLcmZNgcAP+E12GsjalrqPcJNJrcHAF2KTHHJCEQ9TE+0MOkG1uNSOEqkNdGcA8johC6vj+pw/L9keJXZmSRCucgjtV5JQhAEjs7WLLVRI1xgeByPoSt2uioXSDmAhC4vkeyPQ+L6McUDDRyMeCcsEzyQhc6OhnQ6JqzQ/eqVC2YXRVL+Z2weKzjaE/tZQhGL2Fl9SunVCEL0jy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4.bp.blogspot.com/-z6f6gD82NmA/UWTKCJNRDFI/AAAAAAAAAmY/arbJHxmfBG8/s640/hombre+llorand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3191577"/>
            <a:ext cx="1337134" cy="13175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0.gstatic.com/images?q=tbn:ANd9GcS_XeHKqF0-bffukorZI7rrw7mO2qxbrKH1TxbHMvHNLyO7Ckr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5" y="3182753"/>
            <a:ext cx="1656184" cy="1317544"/>
          </a:xfrm>
          <a:prstGeom prst="rect">
            <a:avLst/>
          </a:prstGeom>
          <a:noFill/>
          <a:extLst>
            <a:ext uri="{909E8E84-426E-40DD-AFC4-6F175D3DCCD1}">
              <a14:hiddenFill xmlns:a14="http://schemas.microsoft.com/office/drawing/2010/main">
                <a:solidFill>
                  <a:srgbClr val="FFFFFF"/>
                </a:solidFill>
              </a14:hiddenFill>
            </a:ext>
          </a:extLst>
        </p:spPr>
      </p:pic>
      <p:sp>
        <p:nvSpPr>
          <p:cNvPr id="7" name="6 Flecha derecha"/>
          <p:cNvSpPr/>
          <p:nvPr/>
        </p:nvSpPr>
        <p:spPr>
          <a:xfrm>
            <a:off x="3269483" y="3944642"/>
            <a:ext cx="3456384"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7 Rectángulo"/>
          <p:cNvSpPr/>
          <p:nvPr/>
        </p:nvSpPr>
        <p:spPr>
          <a:xfrm>
            <a:off x="3893971" y="4186958"/>
            <a:ext cx="2652201" cy="400110"/>
          </a:xfrm>
          <a:prstGeom prst="rect">
            <a:avLst/>
          </a:prstGeom>
        </p:spPr>
        <p:txBody>
          <a:bodyPr wrap="none">
            <a:spAutoFit/>
          </a:bodyPr>
          <a:lstStyle/>
          <a:p>
            <a:pPr fontAlgn="base"/>
            <a:r>
              <a:rPr lang="es-CO" sz="2000" b="1" dirty="0">
                <a:solidFill>
                  <a:srgbClr val="FF0000"/>
                </a:solidFill>
              </a:rPr>
              <a:t>Cristo perdona y salva. </a:t>
            </a:r>
          </a:p>
        </p:txBody>
      </p:sp>
    </p:spTree>
    <p:extLst>
      <p:ext uri="{BB962C8B-B14F-4D97-AF65-F5344CB8AC3E}">
        <p14:creationId xmlns:p14="http://schemas.microsoft.com/office/powerpoint/2010/main" val="1319162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par>
                                <p:cTn id="18" presetID="31" presetClass="entr" presetSubtype="0" fill="hold" nodeType="withEffect">
                                  <p:stCondLst>
                                    <p:cond delay="0"/>
                                  </p:stCondLst>
                                  <p:childTnLst>
                                    <p:set>
                                      <p:cBhvr>
                                        <p:cTn id="19" dur="1" fill="hold">
                                          <p:stCondLst>
                                            <p:cond delay="0"/>
                                          </p:stCondLst>
                                        </p:cTn>
                                        <p:tgtEl>
                                          <p:spTgt spid="1030"/>
                                        </p:tgtEl>
                                        <p:attrNameLst>
                                          <p:attrName>style.visibility</p:attrName>
                                        </p:attrNameLst>
                                      </p:cBhvr>
                                      <p:to>
                                        <p:strVal val="visible"/>
                                      </p:to>
                                    </p:set>
                                    <p:anim calcmode="lin" valueType="num">
                                      <p:cBhvr>
                                        <p:cTn id="20" dur="1000" fill="hold"/>
                                        <p:tgtEl>
                                          <p:spTgt spid="1030"/>
                                        </p:tgtEl>
                                        <p:attrNameLst>
                                          <p:attrName>ppt_w</p:attrName>
                                        </p:attrNameLst>
                                      </p:cBhvr>
                                      <p:tavLst>
                                        <p:tav tm="0">
                                          <p:val>
                                            <p:fltVal val="0"/>
                                          </p:val>
                                        </p:tav>
                                        <p:tav tm="100000">
                                          <p:val>
                                            <p:strVal val="#ppt_w"/>
                                          </p:val>
                                        </p:tav>
                                      </p:tavLst>
                                    </p:anim>
                                    <p:anim calcmode="lin" valueType="num">
                                      <p:cBhvr>
                                        <p:cTn id="21" dur="1000" fill="hold"/>
                                        <p:tgtEl>
                                          <p:spTgt spid="1030"/>
                                        </p:tgtEl>
                                        <p:attrNameLst>
                                          <p:attrName>ppt_h</p:attrName>
                                        </p:attrNameLst>
                                      </p:cBhvr>
                                      <p:tavLst>
                                        <p:tav tm="0">
                                          <p:val>
                                            <p:fltVal val="0"/>
                                          </p:val>
                                        </p:tav>
                                        <p:tav tm="100000">
                                          <p:val>
                                            <p:strVal val="#ppt_h"/>
                                          </p:val>
                                        </p:tav>
                                      </p:tavLst>
                                    </p:anim>
                                    <p:anim calcmode="lin" valueType="num">
                                      <p:cBhvr>
                                        <p:cTn id="22" dur="1000" fill="hold"/>
                                        <p:tgtEl>
                                          <p:spTgt spid="1030"/>
                                        </p:tgtEl>
                                        <p:attrNameLst>
                                          <p:attrName>style.rotation</p:attrName>
                                        </p:attrNameLst>
                                      </p:cBhvr>
                                      <p:tavLst>
                                        <p:tav tm="0">
                                          <p:val>
                                            <p:fltVal val="90"/>
                                          </p:val>
                                        </p:tav>
                                        <p:tav tm="100000">
                                          <p:val>
                                            <p:fltVal val="0"/>
                                          </p:val>
                                        </p:tav>
                                      </p:tavLst>
                                    </p:anim>
                                    <p:animEffect transition="in" filter="fade">
                                      <p:cBhvr>
                                        <p:cTn id="23" dur="1000"/>
                                        <p:tgtEl>
                                          <p:spTgt spid="1030"/>
                                        </p:tgtEl>
                                      </p:cBhvr>
                                    </p:animEffect>
                                  </p:childTnLst>
                                </p:cTn>
                              </p:par>
                              <p:par>
                                <p:cTn id="24" presetID="31" presetClass="entr" presetSubtype="0" fill="hold" nodeType="withEffect">
                                  <p:stCondLst>
                                    <p:cond delay="0"/>
                                  </p:stCondLst>
                                  <p:childTnLst>
                                    <p:set>
                                      <p:cBhvr>
                                        <p:cTn id="25" dur="1" fill="hold">
                                          <p:stCondLst>
                                            <p:cond delay="0"/>
                                          </p:stCondLst>
                                        </p:cTn>
                                        <p:tgtEl>
                                          <p:spTgt spid="1032"/>
                                        </p:tgtEl>
                                        <p:attrNameLst>
                                          <p:attrName>style.visibility</p:attrName>
                                        </p:attrNameLst>
                                      </p:cBhvr>
                                      <p:to>
                                        <p:strVal val="visible"/>
                                      </p:to>
                                    </p:set>
                                    <p:anim calcmode="lin" valueType="num">
                                      <p:cBhvr>
                                        <p:cTn id="26" dur="1000" fill="hold"/>
                                        <p:tgtEl>
                                          <p:spTgt spid="1032"/>
                                        </p:tgtEl>
                                        <p:attrNameLst>
                                          <p:attrName>ppt_w</p:attrName>
                                        </p:attrNameLst>
                                      </p:cBhvr>
                                      <p:tavLst>
                                        <p:tav tm="0">
                                          <p:val>
                                            <p:fltVal val="0"/>
                                          </p:val>
                                        </p:tav>
                                        <p:tav tm="100000">
                                          <p:val>
                                            <p:strVal val="#ppt_w"/>
                                          </p:val>
                                        </p:tav>
                                      </p:tavLst>
                                    </p:anim>
                                    <p:anim calcmode="lin" valueType="num">
                                      <p:cBhvr>
                                        <p:cTn id="27" dur="1000" fill="hold"/>
                                        <p:tgtEl>
                                          <p:spTgt spid="1032"/>
                                        </p:tgtEl>
                                        <p:attrNameLst>
                                          <p:attrName>ppt_h</p:attrName>
                                        </p:attrNameLst>
                                      </p:cBhvr>
                                      <p:tavLst>
                                        <p:tav tm="0">
                                          <p:val>
                                            <p:fltVal val="0"/>
                                          </p:val>
                                        </p:tav>
                                        <p:tav tm="100000">
                                          <p:val>
                                            <p:strVal val="#ppt_h"/>
                                          </p:val>
                                        </p:tav>
                                      </p:tavLst>
                                    </p:anim>
                                    <p:anim calcmode="lin" valueType="num">
                                      <p:cBhvr>
                                        <p:cTn id="28" dur="1000" fill="hold"/>
                                        <p:tgtEl>
                                          <p:spTgt spid="1032"/>
                                        </p:tgtEl>
                                        <p:attrNameLst>
                                          <p:attrName>style.rotation</p:attrName>
                                        </p:attrNameLst>
                                      </p:cBhvr>
                                      <p:tavLst>
                                        <p:tav tm="0">
                                          <p:val>
                                            <p:fltVal val="90"/>
                                          </p:val>
                                        </p:tav>
                                        <p:tav tm="100000">
                                          <p:val>
                                            <p:fltVal val="0"/>
                                          </p:val>
                                        </p:tav>
                                      </p:tavLst>
                                    </p:anim>
                                    <p:animEffect transition="in" filter="fade">
                                      <p:cBhvr>
                                        <p:cTn id="29" dur="1000"/>
                                        <p:tgtEl>
                                          <p:spTgt spid="1032"/>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ppt_w</p:attrName>
                                        </p:attrNameLst>
                                      </p:cBhvr>
                                      <p:tavLst>
                                        <p:tav tm="0">
                                          <p:val>
                                            <p:fltVal val="0"/>
                                          </p:val>
                                        </p:tav>
                                        <p:tav tm="100000">
                                          <p:val>
                                            <p:strVal val="#ppt_w"/>
                                          </p:val>
                                        </p:tav>
                                      </p:tavLst>
                                    </p:anim>
                                    <p:anim calcmode="lin" valueType="num">
                                      <p:cBhvr>
                                        <p:cTn id="33" dur="1000" fill="hold"/>
                                        <p:tgtEl>
                                          <p:spTgt spid="7"/>
                                        </p:tgtEl>
                                        <p:attrNameLst>
                                          <p:attrName>ppt_h</p:attrName>
                                        </p:attrNameLst>
                                      </p:cBhvr>
                                      <p:tavLst>
                                        <p:tav tm="0">
                                          <p:val>
                                            <p:fltVal val="0"/>
                                          </p:val>
                                        </p:tav>
                                        <p:tav tm="100000">
                                          <p:val>
                                            <p:strVal val="#ppt_h"/>
                                          </p:val>
                                        </p:tav>
                                      </p:tavLst>
                                    </p:anim>
                                    <p:anim calcmode="lin" valueType="num">
                                      <p:cBhvr>
                                        <p:cTn id="34" dur="1000" fill="hold"/>
                                        <p:tgtEl>
                                          <p:spTgt spid="7"/>
                                        </p:tgtEl>
                                        <p:attrNameLst>
                                          <p:attrName>style.rotation</p:attrName>
                                        </p:attrNameLst>
                                      </p:cBhvr>
                                      <p:tavLst>
                                        <p:tav tm="0">
                                          <p:val>
                                            <p:fltVal val="90"/>
                                          </p:val>
                                        </p:tav>
                                        <p:tav tm="100000">
                                          <p:val>
                                            <p:fltVal val="0"/>
                                          </p:val>
                                        </p:tav>
                                      </p:tavLst>
                                    </p:anim>
                                    <p:animEffect transition="in" filter="fade">
                                      <p:cBhvr>
                                        <p:cTn id="35" dur="1000"/>
                                        <p:tgtEl>
                                          <p:spTgt spid="7"/>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1000" fill="hold"/>
                                        <p:tgtEl>
                                          <p:spTgt spid="8"/>
                                        </p:tgtEl>
                                        <p:attrNameLst>
                                          <p:attrName>ppt_w</p:attrName>
                                        </p:attrNameLst>
                                      </p:cBhvr>
                                      <p:tavLst>
                                        <p:tav tm="0">
                                          <p:val>
                                            <p:fltVal val="0"/>
                                          </p:val>
                                        </p:tav>
                                        <p:tav tm="100000">
                                          <p:val>
                                            <p:strVal val="#ppt_w"/>
                                          </p:val>
                                        </p:tav>
                                      </p:tavLst>
                                    </p:anim>
                                    <p:anim calcmode="lin" valueType="num">
                                      <p:cBhvr>
                                        <p:cTn id="39" dur="1000" fill="hold"/>
                                        <p:tgtEl>
                                          <p:spTgt spid="8"/>
                                        </p:tgtEl>
                                        <p:attrNameLst>
                                          <p:attrName>ppt_h</p:attrName>
                                        </p:attrNameLst>
                                      </p:cBhvr>
                                      <p:tavLst>
                                        <p:tav tm="0">
                                          <p:val>
                                            <p:fltVal val="0"/>
                                          </p:val>
                                        </p:tav>
                                        <p:tav tm="100000">
                                          <p:val>
                                            <p:strVal val="#ppt_h"/>
                                          </p:val>
                                        </p:tav>
                                      </p:tavLst>
                                    </p:anim>
                                    <p:anim calcmode="lin" valueType="num">
                                      <p:cBhvr>
                                        <p:cTn id="40" dur="1000" fill="hold"/>
                                        <p:tgtEl>
                                          <p:spTgt spid="8"/>
                                        </p:tgtEl>
                                        <p:attrNameLst>
                                          <p:attrName>style.rotation</p:attrName>
                                        </p:attrNameLst>
                                      </p:cBhvr>
                                      <p:tavLst>
                                        <p:tav tm="0">
                                          <p:val>
                                            <p:fltVal val="90"/>
                                          </p:val>
                                        </p:tav>
                                        <p:tav tm="100000">
                                          <p:val>
                                            <p:fltVal val="0"/>
                                          </p:val>
                                        </p:tav>
                                      </p:tavLst>
                                    </p:anim>
                                    <p:animEffect transition="in" filter="fade">
                                      <p:cBhvr>
                                        <p:cTn id="4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050904" cy="3168352"/>
          </a:xfrm>
        </p:spPr>
        <p:txBody>
          <a:bodyPr>
            <a:normAutofit/>
          </a:bodyPr>
          <a:lstStyle/>
          <a:p>
            <a:pPr marL="0" indent="0" algn="ctr" fontAlgn="base">
              <a:buNone/>
            </a:pPr>
            <a:r>
              <a:rPr lang="es-CO" dirty="0"/>
              <a:t>Eso sí, el estar bajo la gracia no les da a los creyentes permiso para continuar en el pecado con el fin de hacer que la gracia </a:t>
            </a:r>
            <a:r>
              <a:rPr lang="es-CO" dirty="0" smtClean="0"/>
              <a:t>abunde. </a:t>
            </a:r>
            <a:r>
              <a:rPr lang="es-CO" dirty="0" smtClean="0">
                <a:solidFill>
                  <a:srgbClr val="FF0000"/>
                </a:solidFill>
              </a:rPr>
              <a:t>Rom.6:1</a:t>
            </a:r>
            <a:r>
              <a:rPr lang="es-CO" dirty="0" smtClean="0"/>
              <a:t>. </a:t>
            </a:r>
            <a:endParaRPr lang="es-CO" dirty="0"/>
          </a:p>
        </p:txBody>
      </p:sp>
      <p:sp>
        <p:nvSpPr>
          <p:cNvPr id="4" name="3 Rectángulo"/>
          <p:cNvSpPr/>
          <p:nvPr/>
        </p:nvSpPr>
        <p:spPr>
          <a:xfrm>
            <a:off x="3491880" y="3933056"/>
            <a:ext cx="4968552" cy="2677656"/>
          </a:xfrm>
          <a:prstGeom prst="rect">
            <a:avLst/>
          </a:prstGeom>
        </p:spPr>
        <p:txBody>
          <a:bodyPr wrap="square">
            <a:spAutoFit/>
          </a:bodyPr>
          <a:lstStyle/>
          <a:p>
            <a:pPr algn="ctr" fontAlgn="base"/>
            <a:r>
              <a:rPr lang="es-CO" sz="2400" dirty="0"/>
              <a:t>Más bien, </a:t>
            </a:r>
            <a:r>
              <a:rPr lang="es-CO" sz="2400" dirty="0" smtClean="0"/>
              <a:t>la gracia </a:t>
            </a:r>
            <a:r>
              <a:rPr lang="es-CO" sz="2400" dirty="0"/>
              <a:t>suple el poder que hace posible la obediencia y la victoria sobre el </a:t>
            </a:r>
            <a:r>
              <a:rPr lang="es-CO" sz="2400" dirty="0" smtClean="0"/>
              <a:t>pecado </a:t>
            </a:r>
            <a:r>
              <a:rPr lang="es-CO" sz="2400" dirty="0" smtClean="0">
                <a:solidFill>
                  <a:srgbClr val="FF0000"/>
                </a:solidFill>
              </a:rPr>
              <a:t>(Lea Eze.36:27).</a:t>
            </a:r>
            <a:r>
              <a:rPr lang="es-CO" sz="2400" dirty="0" smtClean="0"/>
              <a:t> </a:t>
            </a:r>
            <a:r>
              <a:rPr lang="es-CO" sz="2400" dirty="0"/>
              <a:t>“</a:t>
            </a:r>
            <a:r>
              <a:rPr lang="es-CO" sz="2400" b="1" dirty="0">
                <a:latin typeface="Agency FB" pitchFamily="34" charset="0"/>
              </a:rPr>
              <a:t>Ahora, pues, ninguna condenación hay para los que están en Cristo Jesús, los que no andan conforme a la carne, sino conforme al Espíritu</a:t>
            </a:r>
            <a:r>
              <a:rPr lang="es-CO" sz="2400" dirty="0"/>
              <a:t>” </a:t>
            </a:r>
            <a:r>
              <a:rPr lang="es-CO" sz="2400" dirty="0">
                <a:solidFill>
                  <a:srgbClr val="FF0000"/>
                </a:solidFill>
              </a:rPr>
              <a:t>(Rom.8:1). </a:t>
            </a:r>
            <a:r>
              <a:rPr lang="es-CO" sz="2400" dirty="0" smtClean="0">
                <a:solidFill>
                  <a:srgbClr val="FF0000"/>
                </a:solidFill>
              </a:rPr>
              <a:t> </a:t>
            </a:r>
            <a:endParaRPr lang="es-CO" sz="2400" dirty="0">
              <a:solidFill>
                <a:srgbClr val="FF0000"/>
              </a:solidFill>
            </a:endParaRPr>
          </a:p>
        </p:txBody>
      </p:sp>
      <p:pic>
        <p:nvPicPr>
          <p:cNvPr id="2050" name="Picture 2" descr="http://t1.gstatic.com/images?q=tbn:ANd9GcSBXqMfYc-A92oR8Byh3jARgIMAAbfCcAgb620Y1J8Mcs0AzvR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8175" y="404664"/>
            <a:ext cx="2619375"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SWA5Of8j-g0qM3AIhrsEYC7rRjtjFHTPv4vbma0KvTNijh2i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948774"/>
            <a:ext cx="2619375" cy="2432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21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952328"/>
          </a:xfrm>
        </p:spPr>
        <p:txBody>
          <a:bodyPr>
            <a:normAutofit fontScale="92500" lnSpcReduction="20000"/>
          </a:bodyPr>
          <a:lstStyle/>
          <a:p>
            <a:pPr marL="0" indent="0" fontAlgn="base">
              <a:buNone/>
            </a:pPr>
            <a:r>
              <a:rPr lang="es-CO" dirty="0"/>
              <a:t>La muerte de Cristo magnificó la ley, exaltando su autoridad </a:t>
            </a:r>
            <a:r>
              <a:rPr lang="es-CO" dirty="0" smtClean="0"/>
              <a:t>universal </a:t>
            </a:r>
            <a:r>
              <a:rPr lang="es-CO" dirty="0" smtClean="0">
                <a:solidFill>
                  <a:srgbClr val="FF0000"/>
                </a:solidFill>
              </a:rPr>
              <a:t>(Lea Isaías 42:21)</a:t>
            </a:r>
            <a:r>
              <a:rPr lang="es-CO" dirty="0" smtClean="0"/>
              <a:t>. </a:t>
            </a:r>
            <a:r>
              <a:rPr lang="es-CO" dirty="0"/>
              <a:t>Si el Decálogo pudiera haber sido cambiado, el Salvador no habría tenido que morir. Pero por cuanto esta ley es absoluta e </a:t>
            </a:r>
            <a:r>
              <a:rPr lang="es-CO" dirty="0" smtClean="0"/>
              <a:t>inmutable, ya es el reflejo de su Carácter, </a:t>
            </a:r>
            <a:r>
              <a:rPr lang="es-CO" dirty="0"/>
              <a:t>requiere el derramamiento de sangre con el fin de pagar la pena que impone. </a:t>
            </a:r>
          </a:p>
        </p:txBody>
      </p:sp>
      <p:sp>
        <p:nvSpPr>
          <p:cNvPr id="2" name="1 Rectángulo"/>
          <p:cNvSpPr/>
          <p:nvPr/>
        </p:nvSpPr>
        <p:spPr>
          <a:xfrm>
            <a:off x="251520" y="3429000"/>
            <a:ext cx="5184576" cy="3539430"/>
          </a:xfrm>
          <a:prstGeom prst="rect">
            <a:avLst/>
          </a:prstGeom>
        </p:spPr>
        <p:txBody>
          <a:bodyPr wrap="square">
            <a:spAutoFit/>
          </a:bodyPr>
          <a:lstStyle/>
          <a:p>
            <a:pPr fontAlgn="base"/>
            <a:r>
              <a:rPr lang="es-CO" sz="3200" dirty="0"/>
              <a:t>Este requerimiento, Cristo lo satisfizo plenamente por su muerte inocente en la cruz, poniendo la vida eterna a la disposición de todos los que aceptasen su magnífico sacrificio.</a:t>
            </a:r>
          </a:p>
        </p:txBody>
      </p:sp>
      <p:pic>
        <p:nvPicPr>
          <p:cNvPr id="3074" name="Picture 2" descr="http://t0.gstatic.com/images?q=tbn:ANd9GcSZS-7i8cFe1n1Gr4QoCo_lJXaf1INtBN1OYBLp0ptmsS30rjkJ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504659"/>
            <a:ext cx="2838450"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244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792088"/>
          </a:xfrm>
        </p:spPr>
        <p:txBody>
          <a:bodyPr>
            <a:normAutofit/>
          </a:bodyPr>
          <a:lstStyle/>
          <a:p>
            <a:pPr marL="0" indent="0" algn="ctr" fontAlgn="base">
              <a:buNone/>
            </a:pPr>
            <a:r>
              <a:rPr lang="es-CO" sz="3800" b="1" dirty="0"/>
              <a:t>La Obediencia de la </a:t>
            </a:r>
            <a:r>
              <a:rPr lang="es-CO" sz="3800" b="1" dirty="0" smtClean="0"/>
              <a:t>Ley</a:t>
            </a:r>
            <a:endParaRPr lang="es-CO" sz="3800" dirty="0"/>
          </a:p>
        </p:txBody>
      </p:sp>
      <p:sp>
        <p:nvSpPr>
          <p:cNvPr id="2" name="1 Rectángulo"/>
          <p:cNvSpPr/>
          <p:nvPr/>
        </p:nvSpPr>
        <p:spPr>
          <a:xfrm>
            <a:off x="1259632" y="1268760"/>
            <a:ext cx="6912768" cy="646331"/>
          </a:xfrm>
          <a:prstGeom prst="rect">
            <a:avLst/>
          </a:prstGeom>
        </p:spPr>
        <p:txBody>
          <a:bodyPr wrap="square">
            <a:spAutoFit/>
          </a:bodyPr>
          <a:lstStyle/>
          <a:p>
            <a:pPr fontAlgn="base"/>
            <a:r>
              <a:rPr lang="es-CO" dirty="0"/>
              <a:t>Los seres humanos no pueden ganarse la salvación por medio de sus buenas obras. La obediencia es el fruto de la salvación en Cristo.</a:t>
            </a:r>
          </a:p>
        </p:txBody>
      </p:sp>
      <p:pic>
        <p:nvPicPr>
          <p:cNvPr id="4098" name="Picture 2" descr="http://t3.gstatic.com/images?q=tbn:ANd9GcSnJdF-HDYW9CSm6tZV_Av0IpFrIuA5dXiGg5FtwaneDFQZFWBk0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725" y="2246461"/>
            <a:ext cx="1800200" cy="1906692"/>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xQTEhUUExQUFBQUFxcUFBUUFBQVFBQUFBQWFxQUFBQYHCggGBwlHBQUITEhJSkrLi4uFx8zODMsNygtLisBCgoKDg0OGhAQGiwkHyQsLCwsLCwsLCwsLCwsLCwsLCwsLCwsLCwsLCwsLCwsLCwsLCwsLCwsLCwsLCwsLCwsLP/AABEIALgBEgMBIgACEQEDEQH/xAAcAAABBQEBAQAAAAAAAAAAAAACAAEDBQYEBwj/xABAEAABAwIEAgcGAwYEBwAAAAABAAIRAyEEBRIxQVEGIjJhcYGRBxOhscHwQlLRFCNDgpLhYnKiwhUWJTNjsrP/xAAZAQADAQEBAAAAAAAAAAAAAAABAgMABAX/xAAiEQEBAAICAgIDAQEAAAAAAAAAAQIRAyESMRNBBCJRFHH/2gAMAwEAAhEDEQA/APKGGN1Mxp3+q56Zkrpa5ehEKkpgo5+4QsCP1TAE0vBMxqlASCGh2YSiDvFCSmBusyRx+4TNaEM/cp2OQ2ww1A8WT6kztostayBw3TRZOeCf0SGAWmQj0pAk8kULMGUnuQPPimBQtEnFRlyJ7kEpbRC4qJxRlAUlGBCZEUJKwhIUZCkKje5KKN6jKNMAgxNCOEg1FpRYKEo0Dt1mIBFCQCIrMCEk6SILBjJ2XRTEc1DTapGhdcRTgo4UIcpWuRBJCYzP904KZrUQJC4KRCUtgooTlSAKFxuhodjDkgfFBPgmlLWLV4pg77hRudcpiUDOhjoTGpyUGpCTdC1tDKcGFEXJByXZhPKjTkoSlExKEIg1OQgwCoyFIVGUKIHFRFG5MAgIXBMwInhSsYsxgE7VJCBEEdTdAQnqFO0ICcBMjKElMAYSRSktpne1SrlZZTCpzXTKinYUcqEPU1Gm55hrXOPJoLj6BHYCaUYd9wuzD5FiXdnD1j403tHqQF3UehuOebYZw7y6mP8AdK3lG1VKEitGOg2MG4pN8Xu/2tK4cyyCpS/E18b6Z+EgJbnj/TeGV+lVwXO5egZF7OffMFStiqbGugBtLTVeSdmzPa7oK2uVezPB0xLqRe7/AMztfq0Qz4eqhn+ThOp2fHhyvt4WhLl9B4nofhhEYekIII/dssRsQYWV6RdE6FWrqLS1xBDjSIbJaLS0DSXX33MBRn5uO9WWH/z36ryB+5TB1+Ctc+yV+HedXWaeIMlvdUizTfzVQwrpmUy7idlnsZCBzSjBTPWsaIwUYBThikahptg0paFKAgcUNDsBEKMlPUcgQowLioiUblGlEoRNCQClcLICha3ipgEmNRkJpARkKNyleoKhWrAO6NM0I4QYmhA5SQgITAFJEksztwlF9R4ZTa57js1jS5x/lAlbrIvZhi60Grpw7OTuvU/oaYHmfJemZZ+z0G6KLKdJvJjQ2fGNzbcq0rZsxjZmVXaVZvKvZvgqMF7TWcJvVMjn2BDfgVdnE4eg3SxjW8g0AD0FlR5n0h1GxgBZ/FZsDM3U8slMMLfbYO6QsmwAAMH+66f+YGRAgLyvEZgZsZHjdBl+Jr4iqKNBpc83v2WtG7nFc+XNY68fx8a9DxmZauIg/f0VOcGHuLrTeJ2k7SrDCdBawANXEHVuRSY0D1dKp+m+WVcOxjqNR0lwa4vIjSTEkiIuRsFH5t3tSYY+pVxl+VUNLNMUqwA1ud23P/FDt43iLQrjodnVSpiqmHLtbKdMOk3IJdG+5EBZPD9Gsa+gHDEMktnR1iAYmJm/otJ7PejTsM+pVdUNR72gPJgAXkAAcBfid0OTk3ZJG8cJje9tpiqbTYnjEcST/YFZrPg0TpiaXXeXOa2nTaAZNSobMtNt7bcVoM7xAbSfHaLYBmNPfPhJgLyv2pZ0DSGFotcxgfNVzTDXHTamY3EwfLayTwmVQmVjE9Iekdas6ozWw0gYlrbOa38Zc5urv2Exsq6pkT9JdSDnR2mi5iJlvE8bboaTQN5EwJG/akLTZSdGsTIkdwMwfrFk+OeWN3DZTGzTC6kiUeOfqqvd+ZxNhAg7W5/WUJXozubcl6p2lECo5SD1gTSoXuTl6hLkKaGchJTSmlJTGJSTgIgEGFTapCETWogE0gbBCZ6kKieiCJ5UKlegASGKmFIEzAjhNABCjAUxUaIHhMjhJZm8qZ08Htb96n/4+4tAJ8/7rPU2yRJXW+h1bGPl5hT3V9R1Vs2K4a2Z96q8TReOXquJzJ4/NSuW1J07MZmPevWfYLSY7D16kfvDW0udx0tYwsZPKXOK8WNDjFuZXq3sOxhY3E0ja7Kze8AFjj/6eqln6NlbY9fzDFMpt1vcGjYcTN7NAuSsdntJ1Wk51f8Ac0STALQTp2Bcfw+QH1V9lNI1K1SrUuKbvd0WkWb1GOc7bcl5us77U8XGG0AwalSm3wGoTKje5uthNZSRkaHSSpTxDWU3e9pQ0SJdPG5534L0jIs1NVxOlukEtcBMssO3wFpXnHRTRUq1Zaf3QBLR2hqu3wW4wgqOqtAqFraTZLgCWh5uA4GwAHA958Rh3dUObrty9IekL5NOm11SoJkBoJJO0AmAAIifMrDUKeIYXCphHvpuBkS1xDZ6zjEyeK9Xw/RuhQc6q2Q95c+o7tanuuXPduPkrE4RrmgtIIcAR4ETY8V0Ti05rzSvnDEVGuPVB0kzfgOA+VlBj86PVDR33mXWgHuC9o6R9CqFZjv3bWPH8RoDSSeJMdYb2K8k6edFf2R4cwuex0yXAS0iIuN2m8HuhUw45b2Hy7nTMuMmUweonJ2ldiYy9DqUYKAuQFKXoHPUepCXJaKQuTgqIFGClFIFPTChphdDE0gWpWhEhanhMAXlc7ypHlROKWjAOSaEyNoSmOAnlJJMULkAClchhFhQkkElmXVOvt4rvo4gRveVlcLipbB3CkbjIIUNryrrFOB3uuUUC6YEQJXPTx4JE/HZWFPMGQRIk38gICWw8yg/2aaLT+Yx/qhaHoxVNHE+8BhoHu3b9h4Bd6Qw/wAqzjMc2GN4M+Zkld2ExwjftOM+ob9ENSzsXu+QVf3JIM6yXN4gzYGeOw8oWL9pFbXVoUBzNXh+G2kkna8z3LV9G6ejB0Rx0Axy1da/qV5100zE/toawS40yxrjsHkGCVx59Y6W4ZvPbs9nuBJZUxEdaq4k3I0Bv5nf5vmtTmWN9xS0gXcdbo24foouh+XCnhWioLCahBsASdR0jhcn4Kh6S4ouEncyTF+1sB3CyjndYmk8s62HQLNKlZry/stsDwEDYKwz/HimC+bgQI3cfwt9fmVUez8RhNXF7nO742t32XDmmLFSobkhvVbvd5nUQOMWHqmnJl4Tsl4sfO6nSevnrXkTAeGljgBAPMB3fJ8O5ece0DG+8rMoyC0FrCAZgzcK2zip7mnUcDdsAbwXuggcjuCsNg3e8ribgdYxvPO3gVT5cspulw/Hxxy6V2a4AMcQ0yGgEg8DxjnCrA9X7nS5zvzEn1KoMSOu7xPzXdwcmVmqhz8eON6A56AuSQuKtaiUpSmXRgcFUrO0UmOe7eGjYDiTwHilFEFI0KTE4N9J2mo0sdyP0PFNTCeFqakFMAjy/BVKrgykwvdyGw73HZo8V6BkPQZjAH4kh7rdQGGDx4u+Sa2RpjcvTG5XldXEGKTC7mdmjxdsFr8D7PuNaoT/AIWWHgXG59At9lzabGQxrWgWAAAAHAABP+0ap5KV5FZxf1kR0Xw7RApMPiNR9Sq7EdEKDv4cf5S4D4FbRzZPdP2FKcNCTdUmMeW4/og1vZ1tPjqHxv8AFU78jqDaHd2zvRezYqi0DbzWVzjDN+95W8rG+OZenmlbDvb2muHlb1UJWsOIIOk3Hf8Ad0q1Jjt2tPcQD81SZpZcdjJhILRVcspH8MeBI+C5H5O38LiPET8k3lCeNVMJKwOUP/M34pLbgarPsF1MCoQ26kBQx6apA5OHKOUkwJmlTUGFz2s31ODQJInU4CJ4brmBVn0bol+LwzRua1LbkKjST5AE+SWySGlu30piKop0trNbtwsLBeQdB8OK+OdVe0u0tDnFx/iPguPhd1l6l0gqRhnm/Yd5HSdpWM9l9OKFWu6Jq1HGwAEDgALAb2XlV6OHWNrW5zjQ1gYLEmXDkPwt+vosVmbpJPkPNXebYnidzv4nv9FzZNlD8RWBIinuObi09YzwaIiedt5iNxy5MtRTHWGO60GU1jh8Exo7RAidxrO8d0z5KqqgMbqBngONuLjG+8+Y5oOlOaCmfdt7IEbd0T+iyOWZy7VVpEFw0Bzd9zInwsD6roz/AB/Cd1KZ29z7TdK8VNL3TYcARU1/iJF7GYJJJ9VQ5bgfd4apVcAHPJa2fxWAgf6j5ruzhpe+mwElsa3Fo4zBE9wNvFdGf0zSpU6VgXQ9zbWsAPAWPwXPv6XxnW2SNrKhru6zvE/NX1Uxbks6TJJ5mfVelwODm9mKEhHpS0KyAQFquhjK1ImqGn3Lxpc6QD1TuOMC4KzbWK6ybM3NYaRJ07tvtO4I47oZej8WvONdmeUUazC57yXX0wQIjvi5WdyzIaZc41Kh0t2YLOcOZOwHC3wVthcUdDhp2FxwI5jvG6evgS9oLAS47RvJ4KeHJp1Z8eOc39u7C5vTolrKbQ1ux0gC/Px71YYzPpGlplxIDQOLjYAecLL0sn0Pb7/WWx1tJFj4i61eAwtCAaLGl3A7u/qNwmsuScsx+mgB0sDTvYuvueK6KDSRYW9B68vBVVNzmuGphLuBaQ4j12VocW9omHmeYb8VpiNyt9O+nQDbkyeHAeQ+qFzhvuqs43UZqAgc5EeYCDG45rBY2Isj1CatBmuKiVjczzCZXTmmYSTdZfF15JhJ7V34iqOm/gV2uVZUrCIXS2tZAu9ie+FEaqCo9Qkptl06PfJLklJbyraZ1PKCU8q+3KMFKUAKeVtskDloOgNLXmOGHKpq/oY5/wDtWcBWo9mp/wCo0PCr/wDCol5L+l/4bCftH0Bj6LXUi0mNQ4dqOMAXndZDoUyMINXF9RzpEHUajt28D3LVYKkS7USXEnjw7h3LPuoup4rFOADaD3AtvJfVImq8cgSfWV5mONz9O2ZTHqosbTaes/sj8N+v3dwVNnGdx/hI7JZYgCwAI4dyLPM0GwPlw8QsJmmOLjuunHGcc1G7z7qxxeeOcS6oS47CYv3mFN0dBIfXdMvIawRuxuqT5mQs7g8M6tUbTEme1G4aN/XZbrDYYUxAPVAAaB4b35kwoc/J1pTGAwlAuP8AndpmTaYeTHDsjwlU+f4z3td7+B6oEzZth996u8bW9zQLhOupNNnNo1GSO+A34LNVGwO9c2E7VyusVLmL4Djxj4mypWrvzGpbxKr5XrcU1i83lu8j6ktSQSJVEhB5SDjwN0zUYCM7ZoMrzW1+1xB4+C0OUYwCdDgDuJ28IWAErqw2Jc0zNvu6nlw33FsOb+tpUzA6oqCx4jYlS4QNuWmx2iRfyWapZsdnQ8HnurMYwtbDRI5TB+Kjux0eUynbRZVmb2vDC9xBMAmCW2sJO4VhVzZ7STq1Dk64j6LC4XHPL7jT3EgHyXXicfA7XxTedCYz6avEZqCJBieFrFZzHZh325d6z+Izgc5XBXzJzlpLQuci0xeOVPXxnK/eoy4ndAFfHj/rmy5N+klLETuV2U8Sq4BMJCXLjv0OPItxWT6lV08QuplVSV26Uyj1pIsoE4KEIlaOc4KeUycIgS0PQCrpzCge94/qpPH1UGW9FsTWjTT0A8anVHpv8FvejnQ+lhT72o7XUbsTZrTxLW/U/BJnNyw2O5ZXoX/EQGmDA2LvoP1WWz3OBGltgFV5tnJc6G7DZUONxB3KjJMZqOmTd3UOYYs3VDXq+ZNgOZXTjcR6Lq6MZW6rUbUcLEw0fEH4KeV8Yp7aDodlLwzRvUquBcfyMFnEn8to81tsTl7KA1dqLCY9SeH9lD0Pw8U31HDrueWWvDGut5EHV/Mps0d72G/w2wXH87gbx/hXJySa3fY423LX0yuZdfTPZYIYPqVmcwqXIHPf6LT5xUi3mshjKkyVuGdqcmW1OaHvKmngBfxP2Fy16GlxCu+jtHU57u/5KuzcRUK9Lirj5cZ47cJSDUbGooV5HNs7GomhM1HCeQNhKaU73KMla1oTipGYt4HaMKEoHOSWT7NLZ6S1MQ47kqNzzzPqhCcpdQd07VMwKNgUrU0gUbU0J9SYFOU0ppScEFZyF9DETkwqkJkIClZs8uk/7UnXPCSXxHyqNEEWGw7qjgxjS5zjAaBJJXqnQ3oS2gBWxADq24bu2n+ru/hw5loVl8h6D1aoD6002G4bHXI757PzW3yzo/RoD92xrT+bd5/mN1d164/RVmJxnJaqY4ur3raYPE81n83zIm0oMdi1S4qrKnlktjgZlSTJXJmFaSnL4XDjKllM1czG+9qspcCRq8OX33L0XKKIbSZ1esABfnMXA4/G68uwWILKodxn6r1vo1UpwHvguNweG4s0cNh6KPL02Pca7K6ApUGsP4d5jf7Kp83xYaDEAffBHj804SszmuNB3++S5cstq4YaVua4vVPK/jcrNZjUhtt/qdlYY2vb7+Kr8tirXaJsDMczwCvxRslv0awbqdN4eIlsg8JWczQg1CvQc1cGU4HJecYx0uK7uKfs5ua/qBIlMClxXU4xtSe5DKBxQtELikEICMpRA5AiKYJaY6QCZGAswmqVoQMClTwtMQhTpFMB1zVd1MSoHpchhkpQpykE0pIU6AvacjyWhhGxTb146zzdzvE/QWXdXxVlVOxS562KQtVmLoxOK71WYjEqOtiFw1qqlatIavWlcjyk9yEBIZC5t1zYnCkg/BWbaan9zZEKydTAnVG3I96tcnzOvSOjS52nly/RWDsIFEyhFRp8QfBa4TKape8buO5+duO4d/SSuB+Yl7oDXEnbqkfNdGoSSVCH9YEcLqX+fBX5ckrcpc//ALhgcm7+v6ITgm0nB1MCWnbmO/v7131MYBF7KrxeNElUkxx6hLbe6788x4LARx4cj3rFudJK7MfjdVlwgq/FPtz82W+hSiQBOFZASZyUpQgIUxRlDCFGAhIo4QhASARgJgEUIwBtRSgCUpoUSYpkpTMTjZcrip6pUCTIYSYlJMUomSShJAXo37YonYhOko2uuIH1lz1KqZJKZFqU1MJJIM6WKSpUCdJDY6QmpC5sRWhJJFnDVxCiGKSSRJtHWxveq+tXJTJKnHjKlyZ2dIQjCSStEBp0kkwEAiSSQYJQlOkhRgU4CSSzDASSSRAkimSRYk8pkkQR1CopSSSUxFCnSQYkkkkB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 name="Picture 2" descr="http://t3.gstatic.com/images?q=tbn:ANd9GcSnJdF-HDYW9CSm6tZV_Av0IpFrIuA5dXiGg5FtwaneDFQZFWBk0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6196" y="2313047"/>
            <a:ext cx="1656184" cy="19066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t0.gstatic.com/images?q=tbn:ANd9GcS_XeHKqF0-bffukorZI7rrw7mO2qxbrKH1TxbHMvHNLyO7Ck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2205674"/>
            <a:ext cx="1440160" cy="19066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830668" y="2527782"/>
            <a:ext cx="1237276" cy="923330"/>
          </a:xfrm>
          <a:prstGeom prst="rect">
            <a:avLst/>
          </a:prstGeom>
        </p:spPr>
        <p:txBody>
          <a:bodyPr wrap="square">
            <a:spAutoFit/>
          </a:bodyPr>
          <a:lstStyle/>
          <a:p>
            <a:pPr algn="ctr"/>
            <a:r>
              <a:rPr lang="es-CO" dirty="0" smtClean="0"/>
              <a:t> </a:t>
            </a:r>
            <a:r>
              <a:rPr lang="es-CO" dirty="0"/>
              <a:t>No se hace para…. </a:t>
            </a:r>
          </a:p>
        </p:txBody>
      </p:sp>
      <p:sp>
        <p:nvSpPr>
          <p:cNvPr id="8" name="7 Rectángulo"/>
          <p:cNvSpPr/>
          <p:nvPr/>
        </p:nvSpPr>
        <p:spPr>
          <a:xfrm>
            <a:off x="5508104" y="2620115"/>
            <a:ext cx="1224136" cy="1200329"/>
          </a:xfrm>
          <a:prstGeom prst="rect">
            <a:avLst/>
          </a:prstGeom>
        </p:spPr>
        <p:txBody>
          <a:bodyPr wrap="square">
            <a:spAutoFit/>
          </a:bodyPr>
          <a:lstStyle/>
          <a:p>
            <a:pPr algn="ctr"/>
            <a:r>
              <a:rPr lang="es-CO" dirty="0"/>
              <a:t>Sino porque</a:t>
            </a:r>
            <a:r>
              <a:rPr lang="es-CO" dirty="0" smtClean="0"/>
              <a:t>…. Es el fruto de…...</a:t>
            </a:r>
            <a:endParaRPr lang="es-CO" dirty="0"/>
          </a:p>
        </p:txBody>
      </p:sp>
      <p:sp>
        <p:nvSpPr>
          <p:cNvPr id="11" name="10 Menos"/>
          <p:cNvSpPr/>
          <p:nvPr/>
        </p:nvSpPr>
        <p:spPr>
          <a:xfrm rot="18979908">
            <a:off x="471525" y="2868196"/>
            <a:ext cx="2477144" cy="705389"/>
          </a:xfrm>
          <a:prstGeom prst="mathMinu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rgbClr val="FFFF00"/>
              </a:solidFill>
            </a:endParaRPr>
          </a:p>
        </p:txBody>
      </p:sp>
      <p:sp>
        <p:nvSpPr>
          <p:cNvPr id="12" name="11 Menos"/>
          <p:cNvSpPr/>
          <p:nvPr/>
        </p:nvSpPr>
        <p:spPr>
          <a:xfrm rot="2437711">
            <a:off x="447555" y="2967933"/>
            <a:ext cx="2407677" cy="601610"/>
          </a:xfrm>
          <a:prstGeom prst="mathMinus">
            <a:avLst>
              <a:gd name="adj1" fmla="val 2947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12 Rectángulo"/>
          <p:cNvSpPr/>
          <p:nvPr/>
        </p:nvSpPr>
        <p:spPr>
          <a:xfrm>
            <a:off x="460375" y="4611231"/>
            <a:ext cx="8134583" cy="2246769"/>
          </a:xfrm>
          <a:prstGeom prst="rect">
            <a:avLst/>
          </a:prstGeom>
          <a:solidFill>
            <a:schemeClr val="tx1"/>
          </a:solidFill>
        </p:spPr>
        <p:txBody>
          <a:bodyPr wrap="square">
            <a:spAutoFit/>
          </a:bodyPr>
          <a:lstStyle/>
          <a:p>
            <a:pPr algn="ctr"/>
            <a:r>
              <a:rPr lang="es-CO" sz="2800" b="1" dirty="0">
                <a:solidFill>
                  <a:schemeClr val="bg1"/>
                </a:solidFill>
              </a:rPr>
              <a:t>Por su gracia maravillosa, revelada especialmente en la cruz, Dios ha librado a su pueblo del castigo y la maldición del pecado. Aún cuando eran pecadores Cristo dio su vida con el fin de proveer para ellos el don de la vida eterna. </a:t>
            </a:r>
          </a:p>
        </p:txBody>
      </p:sp>
    </p:spTree>
    <p:extLst>
      <p:ext uri="{BB962C8B-B14F-4D97-AF65-F5344CB8AC3E}">
        <p14:creationId xmlns:p14="http://schemas.microsoft.com/office/powerpoint/2010/main" val="10410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randombar(horizontal)">
                                      <p:cBhvr>
                                        <p:cTn id="7" dur="500"/>
                                        <p:tgtEl>
                                          <p:spTgt spid="4098"/>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par>
                                <p:cTn id="11" presetID="14"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heel(1)">
                                      <p:cBhvr>
                                        <p:cTn id="24" dur="20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heel(1)">
                                      <p:cBhvr>
                                        <p:cTn id="29" dur="20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80">
                                          <p:stCondLst>
                                            <p:cond delay="0"/>
                                          </p:stCondLst>
                                        </p:cTn>
                                        <p:tgtEl>
                                          <p:spTgt spid="13"/>
                                        </p:tgtEl>
                                      </p:cBhvr>
                                    </p:animEffect>
                                    <p:anim calcmode="lin" valueType="num">
                                      <p:cBhvr>
                                        <p:cTn id="35"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0" dur="26">
                                          <p:stCondLst>
                                            <p:cond delay="650"/>
                                          </p:stCondLst>
                                        </p:cTn>
                                        <p:tgtEl>
                                          <p:spTgt spid="13"/>
                                        </p:tgtEl>
                                      </p:cBhvr>
                                      <p:to x="100000" y="60000"/>
                                    </p:animScale>
                                    <p:animScale>
                                      <p:cBhvr>
                                        <p:cTn id="41" dur="166" decel="50000">
                                          <p:stCondLst>
                                            <p:cond delay="676"/>
                                          </p:stCondLst>
                                        </p:cTn>
                                        <p:tgtEl>
                                          <p:spTgt spid="13"/>
                                        </p:tgtEl>
                                      </p:cBhvr>
                                      <p:to x="100000" y="100000"/>
                                    </p:animScale>
                                    <p:animScale>
                                      <p:cBhvr>
                                        <p:cTn id="42" dur="26">
                                          <p:stCondLst>
                                            <p:cond delay="1312"/>
                                          </p:stCondLst>
                                        </p:cTn>
                                        <p:tgtEl>
                                          <p:spTgt spid="13"/>
                                        </p:tgtEl>
                                      </p:cBhvr>
                                      <p:to x="100000" y="80000"/>
                                    </p:animScale>
                                    <p:animScale>
                                      <p:cBhvr>
                                        <p:cTn id="43" dur="166" decel="50000">
                                          <p:stCondLst>
                                            <p:cond delay="1338"/>
                                          </p:stCondLst>
                                        </p:cTn>
                                        <p:tgtEl>
                                          <p:spTgt spid="13"/>
                                        </p:tgtEl>
                                      </p:cBhvr>
                                      <p:to x="100000" y="100000"/>
                                    </p:animScale>
                                    <p:animScale>
                                      <p:cBhvr>
                                        <p:cTn id="44" dur="26">
                                          <p:stCondLst>
                                            <p:cond delay="1642"/>
                                          </p:stCondLst>
                                        </p:cTn>
                                        <p:tgtEl>
                                          <p:spTgt spid="13"/>
                                        </p:tgtEl>
                                      </p:cBhvr>
                                      <p:to x="100000" y="90000"/>
                                    </p:animScale>
                                    <p:animScale>
                                      <p:cBhvr>
                                        <p:cTn id="45" dur="166" decel="50000">
                                          <p:stCondLst>
                                            <p:cond delay="1668"/>
                                          </p:stCondLst>
                                        </p:cTn>
                                        <p:tgtEl>
                                          <p:spTgt spid="13"/>
                                        </p:tgtEl>
                                      </p:cBhvr>
                                      <p:to x="100000" y="100000"/>
                                    </p:animScale>
                                    <p:animScale>
                                      <p:cBhvr>
                                        <p:cTn id="46" dur="26">
                                          <p:stCondLst>
                                            <p:cond delay="1808"/>
                                          </p:stCondLst>
                                        </p:cTn>
                                        <p:tgtEl>
                                          <p:spTgt spid="13"/>
                                        </p:tgtEl>
                                      </p:cBhvr>
                                      <p:to x="100000" y="95000"/>
                                    </p:animScale>
                                    <p:animScale>
                                      <p:cBhvr>
                                        <p:cTn id="47"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a:tile tx="0" ty="0" sx="100000" sy="100000" flip="none" algn="tl"/>
          </a:blipFill>
        </p:spPr>
        <p:txBody>
          <a:bodyPr>
            <a:normAutofit lnSpcReduction="10000"/>
          </a:bodyPr>
          <a:lstStyle/>
          <a:p>
            <a:pPr marL="0" indent="0">
              <a:buNone/>
            </a:pPr>
            <a:endParaRPr lang="es-CO" dirty="0" smtClean="0"/>
          </a:p>
          <a:p>
            <a:pPr marL="0" indent="0" algn="ctr">
              <a:buNone/>
            </a:pPr>
            <a:r>
              <a:rPr lang="es-CO" b="1" dirty="0" smtClean="0">
                <a:solidFill>
                  <a:srgbClr val="FFFF00"/>
                </a:solidFill>
              </a:rPr>
              <a:t>El </a:t>
            </a:r>
            <a:r>
              <a:rPr lang="es-CO" b="1" dirty="0">
                <a:solidFill>
                  <a:srgbClr val="FFFF00"/>
                </a:solidFill>
              </a:rPr>
              <a:t>abundante amor de Dios despierta en el pecador arrepentido una respuesta que se manifiesta en obediencia amorosa por el poder de la gracia derramada en tal abundancia. </a:t>
            </a:r>
            <a:endParaRPr lang="es-CO" b="1" dirty="0" smtClean="0">
              <a:solidFill>
                <a:srgbClr val="FFFF00"/>
              </a:solidFill>
            </a:endParaRPr>
          </a:p>
          <a:p>
            <a:pPr marL="0" indent="0" algn="ctr">
              <a:buNone/>
            </a:pPr>
            <a:endParaRPr lang="es-CO" b="1" dirty="0">
              <a:solidFill>
                <a:srgbClr val="FFFF00"/>
              </a:solidFill>
            </a:endParaRPr>
          </a:p>
          <a:p>
            <a:pPr marL="0" indent="0" algn="ctr">
              <a:buNone/>
            </a:pPr>
            <a:r>
              <a:rPr lang="es-CO" b="1" dirty="0" smtClean="0">
                <a:solidFill>
                  <a:srgbClr val="FFFF00"/>
                </a:solidFill>
              </a:rPr>
              <a:t>Los </a:t>
            </a:r>
            <a:r>
              <a:rPr lang="es-CO" b="1" dirty="0">
                <a:solidFill>
                  <a:srgbClr val="FFFF00"/>
                </a:solidFill>
              </a:rPr>
              <a:t>creyentes que comprenden cuánto valora Cristo la </a:t>
            </a:r>
            <a:r>
              <a:rPr lang="es-CO" b="1" dirty="0" smtClean="0">
                <a:solidFill>
                  <a:srgbClr val="FFFF00"/>
                </a:solidFill>
              </a:rPr>
              <a:t>Ley </a:t>
            </a:r>
            <a:r>
              <a:rPr lang="es-CO" b="1" dirty="0">
                <a:solidFill>
                  <a:srgbClr val="FFFF00"/>
                </a:solidFill>
              </a:rPr>
              <a:t>y que además estiman las bendiciones de la obediencia, estarán bajo una poderosa motivación para vivir vidas semejantes a </a:t>
            </a:r>
            <a:r>
              <a:rPr lang="es-CO" b="1" dirty="0" smtClean="0">
                <a:solidFill>
                  <a:srgbClr val="FFFF00"/>
                </a:solidFill>
              </a:rPr>
              <a:t>Cristo.</a:t>
            </a:r>
            <a:endParaRPr lang="es-CO" b="1" dirty="0">
              <a:solidFill>
                <a:srgbClr val="FFFF00"/>
              </a:solidFill>
            </a:endParaRPr>
          </a:p>
        </p:txBody>
      </p:sp>
    </p:spTree>
    <p:extLst>
      <p:ext uri="{BB962C8B-B14F-4D97-AF65-F5344CB8AC3E}">
        <p14:creationId xmlns:p14="http://schemas.microsoft.com/office/powerpoint/2010/main" val="1679102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marL="0" indent="0" algn="ctr" fontAlgn="base">
              <a:buNone/>
            </a:pPr>
            <a:r>
              <a:rPr lang="es-CO" sz="3800" b="1" dirty="0"/>
              <a:t>Cristo y la ley</a:t>
            </a:r>
            <a:r>
              <a:rPr lang="es-CO" sz="3800" b="1" dirty="0" smtClean="0"/>
              <a:t>.</a:t>
            </a:r>
            <a:endParaRPr lang="es-CO" sz="3800" b="1" dirty="0"/>
          </a:p>
        </p:txBody>
      </p:sp>
      <p:pic>
        <p:nvPicPr>
          <p:cNvPr id="5122" name="Picture 2" descr="http://t3.gstatic.com/images?q=tbn:ANd9GcTiO34rkq6j1TxC4nlK53-VdEqXZBiGnfRLfStVVxLgIQHD9vlI9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484784"/>
            <a:ext cx="2448272" cy="224676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1484784"/>
            <a:ext cx="6048672" cy="2246769"/>
          </a:xfrm>
          <a:prstGeom prst="rect">
            <a:avLst/>
          </a:prstGeom>
        </p:spPr>
        <p:txBody>
          <a:bodyPr wrap="square">
            <a:spAutoFit/>
          </a:bodyPr>
          <a:lstStyle/>
          <a:p>
            <a:pPr algn="ctr" fontAlgn="base"/>
            <a:r>
              <a:rPr lang="es-CO" sz="2800" dirty="0"/>
              <a:t>Cristo tenía supremo respeto por la Ley de los Diez Mandamientos. Como el gran “Yo Soy”, él mismo proclamó desde el Sinaí la</a:t>
            </a:r>
            <a:r>
              <a:rPr lang="es-CO" sz="2800" b="1" dirty="0"/>
              <a:t> ley moral de su </a:t>
            </a:r>
            <a:r>
              <a:rPr lang="es-CO" sz="2800" b="1" dirty="0" smtClean="0"/>
              <a:t>Padre</a:t>
            </a:r>
          </a:p>
          <a:p>
            <a:pPr algn="ctr" fontAlgn="base"/>
            <a:r>
              <a:rPr lang="es-CO" sz="2800" b="1" dirty="0" smtClean="0"/>
              <a:t> </a:t>
            </a:r>
            <a:r>
              <a:rPr lang="es-CO" sz="2800" b="1" dirty="0">
                <a:solidFill>
                  <a:srgbClr val="FF0000"/>
                </a:solidFill>
              </a:rPr>
              <a:t>(Juan 8:58; </a:t>
            </a:r>
            <a:r>
              <a:rPr lang="es-CO" sz="2800" b="1" dirty="0" smtClean="0">
                <a:solidFill>
                  <a:srgbClr val="FF0000"/>
                </a:solidFill>
              </a:rPr>
              <a:t>Exo.3:14).</a:t>
            </a:r>
            <a:endParaRPr lang="es-CO" sz="2800" b="1" dirty="0"/>
          </a:p>
        </p:txBody>
      </p:sp>
      <p:sp>
        <p:nvSpPr>
          <p:cNvPr id="4" name="3 Rectángulo"/>
          <p:cNvSpPr/>
          <p:nvPr/>
        </p:nvSpPr>
        <p:spPr>
          <a:xfrm>
            <a:off x="3635896" y="4437112"/>
            <a:ext cx="5184576" cy="2062103"/>
          </a:xfrm>
          <a:prstGeom prst="rect">
            <a:avLst/>
          </a:prstGeom>
        </p:spPr>
        <p:txBody>
          <a:bodyPr wrap="square">
            <a:spAutoFit/>
          </a:bodyPr>
          <a:lstStyle/>
          <a:p>
            <a:pPr algn="ctr"/>
            <a:r>
              <a:rPr lang="es-CO" sz="3200" dirty="0"/>
              <a:t>Parte de su misión en este mundo consistía en “magnificar la ley y engrandecerla” </a:t>
            </a:r>
            <a:r>
              <a:rPr lang="es-CO" sz="3200" dirty="0">
                <a:solidFill>
                  <a:srgbClr val="FF0000"/>
                </a:solidFill>
              </a:rPr>
              <a:t>(Isa.42:21).</a:t>
            </a:r>
          </a:p>
        </p:txBody>
      </p:sp>
      <p:pic>
        <p:nvPicPr>
          <p:cNvPr id="5124" name="Picture 4" descr="http://t2.gstatic.com/images?q=tbn:ANd9GcQzvDOyad0h6T7HA-FEwKyzZk27Yr93F9QnU0yNlR3UH3D2Tgd5G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005065"/>
            <a:ext cx="2160240" cy="246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42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5124"/>
                                        </p:tgtEl>
                                        <p:attrNameLst>
                                          <p:attrName>style.visibility</p:attrName>
                                        </p:attrNameLst>
                                      </p:cBhvr>
                                      <p:to>
                                        <p:strVal val="visible"/>
                                      </p:to>
                                    </p:set>
                                    <p:animEffect transition="in" filter="wheel(1)">
                                      <p:cBhvr>
                                        <p:cTn id="18" dur="2000"/>
                                        <p:tgtEl>
                                          <p:spTgt spid="5124"/>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6">
              <a:lumMod val="60000"/>
              <a:lumOff val="40000"/>
            </a:schemeClr>
          </a:solidFill>
        </p:spPr>
        <p:txBody>
          <a:bodyPr>
            <a:normAutofit/>
          </a:bodyPr>
          <a:lstStyle/>
          <a:p>
            <a:pPr marL="0" indent="0" algn="ctr" fontAlgn="base">
              <a:buNone/>
            </a:pPr>
            <a:r>
              <a:rPr lang="es-CO" dirty="0" smtClean="0"/>
              <a:t>El </a:t>
            </a:r>
            <a:r>
              <a:rPr lang="es-CO" dirty="0"/>
              <a:t>siguiente pasaje de los Salmos, que el Nuevo Testamento aplica a Cristo, deja clara su actitud hacia la ley: “</a:t>
            </a:r>
            <a:r>
              <a:rPr lang="es-CO" b="1" dirty="0">
                <a:latin typeface="Agency FB" pitchFamily="34" charset="0"/>
              </a:rPr>
              <a:t>El hacer tu voluntad, Dios mío, me ha agradado, y tu ley está en medio de mi corazón</a:t>
            </a:r>
            <a:r>
              <a:rPr lang="es-CO" dirty="0" smtClean="0"/>
              <a:t>”</a:t>
            </a:r>
          </a:p>
          <a:p>
            <a:pPr marL="0" indent="0" algn="ctr" fontAlgn="base">
              <a:buNone/>
            </a:pPr>
            <a:r>
              <a:rPr lang="es-CO" dirty="0" smtClean="0"/>
              <a:t> </a:t>
            </a:r>
            <a:r>
              <a:rPr lang="es-CO" dirty="0">
                <a:solidFill>
                  <a:srgbClr val="FF0000"/>
                </a:solidFill>
              </a:rPr>
              <a:t>(Sal.40:8; Heb.10:5,7).</a:t>
            </a:r>
          </a:p>
          <a:p>
            <a:pPr marL="0" indent="0" algn="ctr" fontAlgn="base">
              <a:buNone/>
            </a:pPr>
            <a:endParaRPr lang="es-CO" dirty="0" smtClean="0"/>
          </a:p>
          <a:p>
            <a:pPr marL="0" indent="0" algn="ctr" fontAlgn="base">
              <a:buNone/>
            </a:pPr>
            <a:r>
              <a:rPr lang="es-CO" dirty="0" smtClean="0"/>
              <a:t>El </a:t>
            </a:r>
            <a:r>
              <a:rPr lang="es-CO" dirty="0"/>
              <a:t>Evangelio de Jesús produjo una fe que exaltó firmemente la validez del Decálogo. Dijo Pablo: “¿Luego por la fe invalidamos la ley? En ninguna manera, sino que confirmamos la ley” </a:t>
            </a:r>
            <a:r>
              <a:rPr lang="es-CO" dirty="0">
                <a:solidFill>
                  <a:srgbClr val="FF0000"/>
                </a:solidFill>
              </a:rPr>
              <a:t>(Rom.3:31).</a:t>
            </a:r>
          </a:p>
          <a:p>
            <a:endParaRPr lang="es-CO" dirty="0"/>
          </a:p>
        </p:txBody>
      </p:sp>
    </p:spTree>
    <p:extLst>
      <p:ext uri="{BB962C8B-B14F-4D97-AF65-F5344CB8AC3E}">
        <p14:creationId xmlns:p14="http://schemas.microsoft.com/office/powerpoint/2010/main" val="124758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194920" cy="3816424"/>
          </a:xfrm>
        </p:spPr>
        <p:txBody>
          <a:bodyPr>
            <a:normAutofit fontScale="85000" lnSpcReduction="20000"/>
          </a:bodyPr>
          <a:lstStyle/>
          <a:p>
            <a:pPr marL="0" indent="0" algn="ctr" fontAlgn="base">
              <a:buNone/>
            </a:pPr>
            <a:r>
              <a:rPr lang="es-CO" dirty="0"/>
              <a:t>Así pues, Cristo no sólo vino con el fin de redimir al hombre sino también para vindicar la autoridad y la santidad de la Ley de Dios, presentando ante el pueblo su magnificencia y gloria, y dándonos ejemplo de cómo relacionarnos con ella. Como sus seguidores, los cristianos han sido llamados a magnificar la Ley de Dios en sus vidas. </a:t>
            </a:r>
            <a:endParaRPr lang="es-CO" dirty="0" smtClean="0"/>
          </a:p>
        </p:txBody>
      </p:sp>
      <p:pic>
        <p:nvPicPr>
          <p:cNvPr id="6146" name="Picture 2" descr="http://t0.gstatic.com/images?q=tbn:ANd9GcTzDoYZGQjEU9_Be0PwsG7I9I-KL3TAAdPeyawmnbLW3SuhSA32r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4664"/>
            <a:ext cx="2952328" cy="316835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4293096"/>
            <a:ext cx="9144000" cy="2523768"/>
          </a:xfrm>
          <a:prstGeom prst="rect">
            <a:avLst/>
          </a:prstGeom>
          <a:solidFill>
            <a:srgbClr val="FFFF00"/>
          </a:solidFill>
        </p:spPr>
        <p:txBody>
          <a:bodyPr wrap="square">
            <a:spAutoFit/>
          </a:bodyPr>
          <a:lstStyle/>
          <a:p>
            <a:pPr algn="ctr" fontAlgn="base"/>
            <a:r>
              <a:rPr lang="es-CO" sz="2800" dirty="0"/>
              <a:t>Por haber él mismo vivido una vida de amorosa obediencia, Cristo hizo énfasis en el hecho de que sus seguidores deben ser guardadores de los mandamientos. Cuando se le preguntó acerca de los requisitos para la vida eterna, replicó: “</a:t>
            </a:r>
            <a:r>
              <a:rPr lang="es-CO" sz="2800" b="1" dirty="0">
                <a:latin typeface="Agency FB" pitchFamily="34" charset="0"/>
              </a:rPr>
              <a:t>Si quieres entrar en la vida, guarda los mandamientos</a:t>
            </a:r>
            <a:r>
              <a:rPr lang="es-CO" sz="2800" dirty="0"/>
              <a:t>” </a:t>
            </a:r>
            <a:r>
              <a:rPr lang="es-CO" sz="2800" dirty="0">
                <a:solidFill>
                  <a:srgbClr val="FF0000"/>
                </a:solidFill>
              </a:rPr>
              <a:t>(Mat.19:17). </a:t>
            </a:r>
          </a:p>
          <a:p>
            <a:endParaRPr lang="es-CO" dirty="0"/>
          </a:p>
        </p:txBody>
      </p:sp>
    </p:spTree>
    <p:extLst>
      <p:ext uri="{BB962C8B-B14F-4D97-AF65-F5344CB8AC3E}">
        <p14:creationId xmlns:p14="http://schemas.microsoft.com/office/powerpoint/2010/main" val="2870447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80">
                                          <p:stCondLst>
                                            <p:cond delay="0"/>
                                          </p:stCondLst>
                                        </p:cTn>
                                        <p:tgtEl>
                                          <p:spTgt spid="6146"/>
                                        </p:tgtEl>
                                      </p:cBhvr>
                                    </p:animEffect>
                                    <p:anim calcmode="lin" valueType="num">
                                      <p:cBhvr>
                                        <p:cTn id="8" dur="1822" tmFilter="0,0; 0.14,0.36; 0.43,0.73; 0.71,0.91; 1.0,1.0">
                                          <p:stCondLst>
                                            <p:cond delay="0"/>
                                          </p:stCondLst>
                                        </p:cTn>
                                        <p:tgtEl>
                                          <p:spTgt spid="614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6"/>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6"/>
                                        </p:tgtEl>
                                      </p:cBhvr>
                                      <p:to x="100000" y="60000"/>
                                    </p:animScale>
                                    <p:animScale>
                                      <p:cBhvr>
                                        <p:cTn id="14" dur="166" decel="50000">
                                          <p:stCondLst>
                                            <p:cond delay="676"/>
                                          </p:stCondLst>
                                        </p:cTn>
                                        <p:tgtEl>
                                          <p:spTgt spid="6146"/>
                                        </p:tgtEl>
                                      </p:cBhvr>
                                      <p:to x="100000" y="100000"/>
                                    </p:animScale>
                                    <p:animScale>
                                      <p:cBhvr>
                                        <p:cTn id="15" dur="26">
                                          <p:stCondLst>
                                            <p:cond delay="1312"/>
                                          </p:stCondLst>
                                        </p:cTn>
                                        <p:tgtEl>
                                          <p:spTgt spid="6146"/>
                                        </p:tgtEl>
                                      </p:cBhvr>
                                      <p:to x="100000" y="80000"/>
                                    </p:animScale>
                                    <p:animScale>
                                      <p:cBhvr>
                                        <p:cTn id="16" dur="166" decel="50000">
                                          <p:stCondLst>
                                            <p:cond delay="1338"/>
                                          </p:stCondLst>
                                        </p:cTn>
                                        <p:tgtEl>
                                          <p:spTgt spid="6146"/>
                                        </p:tgtEl>
                                      </p:cBhvr>
                                      <p:to x="100000" y="100000"/>
                                    </p:animScale>
                                    <p:animScale>
                                      <p:cBhvr>
                                        <p:cTn id="17" dur="26">
                                          <p:stCondLst>
                                            <p:cond delay="1642"/>
                                          </p:stCondLst>
                                        </p:cTn>
                                        <p:tgtEl>
                                          <p:spTgt spid="6146"/>
                                        </p:tgtEl>
                                      </p:cBhvr>
                                      <p:to x="100000" y="90000"/>
                                    </p:animScale>
                                    <p:animScale>
                                      <p:cBhvr>
                                        <p:cTn id="18" dur="166" decel="50000">
                                          <p:stCondLst>
                                            <p:cond delay="1668"/>
                                          </p:stCondLst>
                                        </p:cTn>
                                        <p:tgtEl>
                                          <p:spTgt spid="6146"/>
                                        </p:tgtEl>
                                      </p:cBhvr>
                                      <p:to x="100000" y="100000"/>
                                    </p:animScale>
                                    <p:animScale>
                                      <p:cBhvr>
                                        <p:cTn id="19" dur="26">
                                          <p:stCondLst>
                                            <p:cond delay="1808"/>
                                          </p:stCondLst>
                                        </p:cTn>
                                        <p:tgtEl>
                                          <p:spTgt spid="6146"/>
                                        </p:tgtEl>
                                      </p:cBhvr>
                                      <p:to x="100000" y="95000"/>
                                    </p:animScale>
                                    <p:animScale>
                                      <p:cBhvr>
                                        <p:cTn id="20" dur="166" decel="50000">
                                          <p:stCondLst>
                                            <p:cond delay="1834"/>
                                          </p:stCondLst>
                                        </p:cTn>
                                        <p:tgtEl>
                                          <p:spTgt spid="614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000"/>
                                        <p:tgtEl>
                                          <p:spTgt spid="2"/>
                                        </p:tgtEl>
                                      </p:cBhvr>
                                    </p:animEffect>
                                    <p:anim calcmode="lin" valueType="num">
                                      <p:cBhvr>
                                        <p:cTn id="26" dur="2000" fill="hold"/>
                                        <p:tgtEl>
                                          <p:spTgt spid="2"/>
                                        </p:tgtEl>
                                        <p:attrNameLst>
                                          <p:attrName>ppt_w</p:attrName>
                                        </p:attrNameLst>
                                      </p:cBhvr>
                                      <p:tavLst>
                                        <p:tav tm="0" fmla="#ppt_w*sin(2.5*pi*$)">
                                          <p:val>
                                            <p:fltVal val="0"/>
                                          </p:val>
                                        </p:tav>
                                        <p:tav tm="100000">
                                          <p:val>
                                            <p:fltVal val="1"/>
                                          </p:val>
                                        </p:tav>
                                      </p:tavLst>
                                    </p:anim>
                                    <p:anim calcmode="lin" valueType="num">
                                      <p:cBhvr>
                                        <p:cTn id="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4618856" cy="3600400"/>
          </a:xfrm>
        </p:spPr>
        <p:txBody>
          <a:bodyPr>
            <a:normAutofit fontScale="92500" lnSpcReduction="10000"/>
          </a:bodyPr>
          <a:lstStyle/>
          <a:p>
            <a:pPr marL="0" indent="0">
              <a:buNone/>
            </a:pPr>
            <a:r>
              <a:rPr lang="es-CO" dirty="0"/>
              <a:t>Además, el Salvador amonestó contra la violación de este principio al decir: </a:t>
            </a:r>
            <a:r>
              <a:rPr lang="es-CO" dirty="0" smtClean="0"/>
              <a:t>«</a:t>
            </a:r>
            <a:r>
              <a:rPr lang="es-CO" b="1" dirty="0" smtClean="0">
                <a:latin typeface="Agency FB" pitchFamily="34" charset="0"/>
              </a:rPr>
              <a:t>No </a:t>
            </a:r>
            <a:r>
              <a:rPr lang="es-CO" b="1" dirty="0">
                <a:latin typeface="Agency FB" pitchFamily="34" charset="0"/>
              </a:rPr>
              <a:t>todo el que me dice: Señor, Señor, entrará en el reino de los cielos, sino el que hace la voluntad de mi Padre que está en los </a:t>
            </a:r>
            <a:r>
              <a:rPr lang="es-CO" b="1" dirty="0" smtClean="0">
                <a:latin typeface="Agency FB" pitchFamily="34" charset="0"/>
              </a:rPr>
              <a:t>cielos».</a:t>
            </a:r>
            <a:endParaRPr lang="es-CO" dirty="0"/>
          </a:p>
          <a:p>
            <a:endParaRPr lang="es-CO" dirty="0"/>
          </a:p>
        </p:txBody>
      </p:sp>
      <p:pic>
        <p:nvPicPr>
          <p:cNvPr id="7170" name="Picture 2" descr="http://t2.gstatic.com/images?q=tbn:ANd9GcTJ5s1Wd9MKm1jCPhWTKp0S92_xAA6eakc_qjBfx2VquFX11-CFY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32656"/>
            <a:ext cx="2664296" cy="3528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95936" y="4581128"/>
            <a:ext cx="4752528" cy="1569660"/>
          </a:xfrm>
          <a:prstGeom prst="rect">
            <a:avLst/>
          </a:prstGeom>
        </p:spPr>
        <p:txBody>
          <a:bodyPr wrap="square">
            <a:spAutoFit/>
          </a:bodyPr>
          <a:lstStyle/>
          <a:p>
            <a:r>
              <a:rPr lang="es-CO" sz="3200" dirty="0" smtClean="0"/>
              <a:t> </a:t>
            </a:r>
            <a:r>
              <a:rPr lang="es-CO" sz="3200" dirty="0"/>
              <a:t>A los que quebranten </a:t>
            </a:r>
            <a:r>
              <a:rPr lang="es-CO" sz="3200"/>
              <a:t>la </a:t>
            </a:r>
            <a:r>
              <a:rPr lang="es-CO" sz="3200" smtClean="0"/>
              <a:t>Ley </a:t>
            </a:r>
            <a:r>
              <a:rPr lang="es-CO" sz="3200" dirty="0"/>
              <a:t>no se les permitirá la entrada </a:t>
            </a:r>
            <a:r>
              <a:rPr lang="es-CO" sz="3200" dirty="0" smtClean="0">
                <a:solidFill>
                  <a:srgbClr val="FF0000"/>
                </a:solidFill>
              </a:rPr>
              <a:t>(Lea Mat.7:21-23</a:t>
            </a:r>
            <a:r>
              <a:rPr lang="es-CO" sz="3200" dirty="0">
                <a:solidFill>
                  <a:srgbClr val="FF0000"/>
                </a:solidFill>
              </a:rPr>
              <a:t>).</a:t>
            </a:r>
          </a:p>
        </p:txBody>
      </p:sp>
      <p:pic>
        <p:nvPicPr>
          <p:cNvPr id="7172" name="Picture 4" descr="http://1.bp.blogspot.com/-uD1Px7DfJE8/TfwDYswcpkI/AAAAAAAAATM/U4IIAQmCosE/s1600/lesson08-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861048"/>
            <a:ext cx="3384376" cy="2814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75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fade">
                                      <p:cBhvr>
                                        <p:cTn id="7" dur="2000"/>
                                        <p:tgtEl>
                                          <p:spTgt spid="7172"/>
                                        </p:tgtEl>
                                      </p:cBhvr>
                                    </p:animEffect>
                                    <p:anim calcmode="lin" valueType="num">
                                      <p:cBhvr>
                                        <p:cTn id="8" dur="2000" fill="hold"/>
                                        <p:tgtEl>
                                          <p:spTgt spid="7172"/>
                                        </p:tgtEl>
                                        <p:attrNameLst>
                                          <p:attrName>ppt_w</p:attrName>
                                        </p:attrNameLst>
                                      </p:cBhvr>
                                      <p:tavLst>
                                        <p:tav tm="0" fmla="#ppt_w*sin(2.5*pi*$)">
                                          <p:val>
                                            <p:fltVal val="0"/>
                                          </p:val>
                                        </p:tav>
                                        <p:tav tm="100000">
                                          <p:val>
                                            <p:fltVal val="1"/>
                                          </p:val>
                                        </p:tav>
                                      </p:tavLst>
                                    </p:anim>
                                    <p:anim calcmode="lin" valueType="num">
                                      <p:cBhvr>
                                        <p:cTn id="9" dur="2000" fill="hold"/>
                                        <p:tgtEl>
                                          <p:spTgt spid="717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264696"/>
          </a:xfrm>
          <a:solidFill>
            <a:schemeClr val="accent5">
              <a:lumMod val="20000"/>
              <a:lumOff val="80000"/>
            </a:schemeClr>
          </a:solidFill>
        </p:spPr>
        <p:txBody>
          <a:bodyPr>
            <a:normAutofit lnSpcReduction="10000"/>
          </a:bodyPr>
          <a:lstStyle/>
          <a:p>
            <a:pPr marL="0" indent="0" algn="ctr" fontAlgn="base">
              <a:buNone/>
            </a:pPr>
            <a:r>
              <a:rPr lang="es-CO" sz="2800" dirty="0"/>
              <a:t>El mismo Jesús cumplió la ley, no destruyéndola, sino por medio de una vida de obediencia. “</a:t>
            </a:r>
            <a:r>
              <a:rPr lang="es-CO" sz="2800" b="1" dirty="0">
                <a:latin typeface="Agency FB" pitchFamily="34" charset="0"/>
              </a:rPr>
              <a:t>De cierto os digo declaró, que </a:t>
            </a:r>
            <a:r>
              <a:rPr lang="es-CO" sz="2800" b="1" u="sng" dirty="0">
                <a:latin typeface="Agency FB" pitchFamily="34" charset="0"/>
              </a:rPr>
              <a:t>hasta que pasen el cielo y la tierra, ni una jota ni una tilde pasará de la ley</a:t>
            </a:r>
            <a:r>
              <a:rPr lang="es-CO" sz="2800" b="1" dirty="0">
                <a:latin typeface="Agency FB" pitchFamily="34" charset="0"/>
              </a:rPr>
              <a:t>, hasta que todo se haya cumplido</a:t>
            </a:r>
            <a:r>
              <a:rPr lang="es-CO" sz="2800" dirty="0"/>
              <a:t>” </a:t>
            </a:r>
            <a:r>
              <a:rPr lang="es-CO" sz="2800" dirty="0">
                <a:solidFill>
                  <a:srgbClr val="FF0000"/>
                </a:solidFill>
              </a:rPr>
              <a:t>(Mat.5:18</a:t>
            </a:r>
            <a:r>
              <a:rPr lang="es-CO" sz="2800" dirty="0" smtClean="0">
                <a:solidFill>
                  <a:srgbClr val="FF0000"/>
                </a:solidFill>
              </a:rPr>
              <a:t>)</a:t>
            </a:r>
            <a:r>
              <a:rPr lang="es-CO" sz="2800" dirty="0" smtClean="0"/>
              <a:t>.</a:t>
            </a:r>
          </a:p>
          <a:p>
            <a:pPr marL="0" indent="0" algn="ctr" fontAlgn="base">
              <a:buNone/>
            </a:pPr>
            <a:r>
              <a:rPr lang="es-CO" sz="2800" dirty="0" smtClean="0"/>
              <a:t>Recordemos que el diluvio durante los 150 días de su duración lo que hizo fue purificar la tierra, lo mismo sucederá con el «lago de fuego», purificará la tierra de todo vestigio de pecado, pero no será totalmente destruida, será vestida nuevamente. </a:t>
            </a:r>
          </a:p>
          <a:p>
            <a:pPr marL="0" indent="0" algn="ctr" fontAlgn="base">
              <a:buNone/>
            </a:pPr>
            <a:r>
              <a:rPr lang="es-CO" sz="2800" dirty="0" smtClean="0"/>
              <a:t>El CBA dice hablando de </a:t>
            </a:r>
            <a:r>
              <a:rPr lang="es-CO" sz="2800" dirty="0" smtClean="0">
                <a:solidFill>
                  <a:srgbClr val="FF0000"/>
                </a:solidFill>
              </a:rPr>
              <a:t>2Ped.3:7</a:t>
            </a:r>
            <a:r>
              <a:rPr lang="es-CO" sz="2800" dirty="0" smtClean="0"/>
              <a:t>: “</a:t>
            </a:r>
            <a:r>
              <a:rPr lang="es-CO" sz="2800" b="1" dirty="0" smtClean="0">
                <a:latin typeface="Agency FB" pitchFamily="34" charset="0"/>
              </a:rPr>
              <a:t>están </a:t>
            </a:r>
            <a:r>
              <a:rPr lang="es-CO" sz="2800" b="1" dirty="0">
                <a:latin typeface="Agency FB" pitchFamily="34" charset="0"/>
              </a:rPr>
              <a:t>reservados para el fuego”; es decir, para que el fuego destruya así como el agua hizo su obra destructora en el tiempo del </a:t>
            </a:r>
            <a:r>
              <a:rPr lang="es-CO" sz="2800" b="1" dirty="0" smtClean="0">
                <a:latin typeface="Agency FB" pitchFamily="34" charset="0"/>
              </a:rPr>
              <a:t>diluvio</a:t>
            </a:r>
            <a:r>
              <a:rPr lang="es-CO" sz="2800" dirty="0" smtClean="0"/>
              <a:t>».</a:t>
            </a:r>
            <a:r>
              <a:rPr lang="es-CO" sz="2800" dirty="0" smtClean="0">
                <a:solidFill>
                  <a:srgbClr val="FF0000"/>
                </a:solidFill>
              </a:rPr>
              <a:t>(lea Mai.4:1)</a:t>
            </a:r>
            <a:r>
              <a:rPr lang="es-CO" sz="2800" dirty="0" smtClean="0"/>
              <a:t>. Lo que Dios hará es vestir la tierra nuevamente después de destruir el pecado y los pecadores, como sucedió después del diluvio. </a:t>
            </a:r>
            <a:endParaRPr lang="es-CO" sz="2800" dirty="0"/>
          </a:p>
        </p:txBody>
      </p:sp>
    </p:spTree>
    <p:extLst>
      <p:ext uri="{BB962C8B-B14F-4D97-AF65-F5344CB8AC3E}">
        <p14:creationId xmlns:p14="http://schemas.microsoft.com/office/powerpoint/2010/main" val="182852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lstStyle/>
          <a:p>
            <a:pPr marL="0" indent="0" algn="ctr">
              <a:buNone/>
            </a:pPr>
            <a:r>
              <a:rPr lang="es-CO" dirty="0"/>
              <a:t>Cristo hizo mucho énfasis en que nunca se debe perder de vista el gran objetivo de la Ley de Dios</a:t>
            </a:r>
            <a:r>
              <a:rPr lang="es-CO" dirty="0" smtClean="0"/>
              <a:t>:</a:t>
            </a:r>
          </a:p>
          <a:p>
            <a:pPr marL="0" indent="0" algn="ctr">
              <a:buNone/>
            </a:pPr>
            <a:r>
              <a:rPr lang="es-CO" dirty="0" smtClean="0"/>
              <a:t> </a:t>
            </a:r>
            <a:r>
              <a:rPr lang="es-CO" dirty="0"/>
              <a:t>Amar al Señor nuestro Dios con todo nuestro corazón, alma y mente, y a nuestro prójimo como a nosotros mismos </a:t>
            </a:r>
            <a:r>
              <a:rPr lang="es-CO" dirty="0">
                <a:solidFill>
                  <a:srgbClr val="FF0000"/>
                </a:solidFill>
              </a:rPr>
              <a:t>(Mat.22:37,38</a:t>
            </a:r>
            <a:r>
              <a:rPr lang="es-CO" dirty="0" smtClean="0">
                <a:solidFill>
                  <a:srgbClr val="FF0000"/>
                </a:solidFill>
              </a:rPr>
              <a:t>)</a:t>
            </a:r>
            <a:r>
              <a:rPr lang="es-CO" dirty="0" smtClean="0"/>
              <a:t>.</a:t>
            </a:r>
          </a:p>
          <a:p>
            <a:pPr marL="0" indent="0">
              <a:buNone/>
            </a:pPr>
            <a:r>
              <a:rPr lang="es-CO" dirty="0" smtClean="0"/>
              <a:t> </a:t>
            </a:r>
          </a:p>
          <a:p>
            <a:pPr marL="0" indent="0" algn="ctr">
              <a:buNone/>
            </a:pPr>
            <a:r>
              <a:rPr lang="es-CO" dirty="0" smtClean="0"/>
              <a:t>Sin </a:t>
            </a:r>
            <a:r>
              <a:rPr lang="es-CO" dirty="0"/>
              <a:t>embargo, él deseaba </a:t>
            </a:r>
            <a:r>
              <a:rPr lang="es-CO" b="1" i="1" u="sng" dirty="0"/>
              <a:t>que sus creyentes no se amaran unos a otros conforme el mundo interpreta el amor</a:t>
            </a:r>
            <a:r>
              <a:rPr lang="es-CO" dirty="0"/>
              <a:t>, es decir, en forma egoísta o </a:t>
            </a:r>
            <a:r>
              <a:rPr lang="es-CO" dirty="0" smtClean="0"/>
              <a:t>sentimental.</a:t>
            </a:r>
            <a:endParaRPr lang="es-CO" dirty="0"/>
          </a:p>
          <a:p>
            <a:endParaRPr lang="es-CO" dirty="0"/>
          </a:p>
        </p:txBody>
      </p:sp>
    </p:spTree>
    <p:extLst>
      <p:ext uri="{BB962C8B-B14F-4D97-AF65-F5344CB8AC3E}">
        <p14:creationId xmlns:p14="http://schemas.microsoft.com/office/powerpoint/2010/main" val="354100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5">
              <a:lumMod val="20000"/>
              <a:lumOff val="80000"/>
            </a:schemeClr>
          </a:solidFill>
        </p:spPr>
        <p:txBody>
          <a:bodyPr>
            <a:normAutofit fontScale="92500" lnSpcReduction="20000"/>
          </a:bodyPr>
          <a:lstStyle/>
          <a:p>
            <a:pPr marL="0" indent="0" algn="ctr">
              <a:buNone/>
            </a:pPr>
            <a:r>
              <a:rPr lang="es-CO" dirty="0" smtClean="0"/>
              <a:t>Con </a:t>
            </a:r>
            <a:r>
              <a:rPr lang="es-CO" dirty="0"/>
              <a:t>el fin de explicar a qué clase de amor se refería, Cristo dio “</a:t>
            </a:r>
            <a:r>
              <a:rPr lang="es-CO" b="1" dirty="0">
                <a:latin typeface="Agency FB" pitchFamily="34" charset="0"/>
              </a:rPr>
              <a:t>un nuevo mandamiento</a:t>
            </a:r>
            <a:r>
              <a:rPr lang="es-CO" dirty="0"/>
              <a:t>” </a:t>
            </a:r>
            <a:r>
              <a:rPr lang="es-CO" dirty="0">
                <a:solidFill>
                  <a:srgbClr val="FF0000"/>
                </a:solidFill>
              </a:rPr>
              <a:t>(Juan 13:34</a:t>
            </a:r>
            <a:r>
              <a:rPr lang="es-CO" dirty="0" smtClean="0">
                <a:solidFill>
                  <a:srgbClr val="FF0000"/>
                </a:solidFill>
              </a:rPr>
              <a:t>)</a:t>
            </a:r>
            <a:r>
              <a:rPr lang="es-CO" dirty="0">
                <a:solidFill>
                  <a:srgbClr val="FF0000"/>
                </a:solidFill>
              </a:rPr>
              <a:t> </a:t>
            </a:r>
            <a:r>
              <a:rPr lang="es-CO" b="1" dirty="0" smtClean="0">
                <a:latin typeface="Agency FB" pitchFamily="34" charset="0"/>
              </a:rPr>
              <a:t>«Que </a:t>
            </a:r>
            <a:r>
              <a:rPr lang="es-CO" b="1" dirty="0">
                <a:latin typeface="Agency FB" pitchFamily="34" charset="0"/>
              </a:rPr>
              <a:t>os </a:t>
            </a:r>
            <a:r>
              <a:rPr lang="es-CO" b="1" dirty="0" smtClean="0">
                <a:latin typeface="Agency FB" pitchFamily="34" charset="0"/>
              </a:rPr>
              <a:t>améis </a:t>
            </a:r>
            <a:r>
              <a:rPr lang="es-CO" b="1" dirty="0">
                <a:latin typeface="Agency FB" pitchFamily="34" charset="0"/>
              </a:rPr>
              <a:t>unos a otros; como os he amado, que también [os] améis los unos a los </a:t>
            </a:r>
            <a:r>
              <a:rPr lang="es-CO" b="1" dirty="0" smtClean="0">
                <a:latin typeface="Agency FB" pitchFamily="34" charset="0"/>
              </a:rPr>
              <a:t>otros</a:t>
            </a:r>
            <a:r>
              <a:rPr lang="es-CO" dirty="0" smtClean="0"/>
              <a:t>»,(entre los hermanos en la fe). </a:t>
            </a:r>
          </a:p>
          <a:p>
            <a:pPr marL="0" indent="0" algn="ctr">
              <a:buNone/>
            </a:pPr>
            <a:r>
              <a:rPr lang="es-CO" dirty="0" smtClean="0"/>
              <a:t>Este </a:t>
            </a:r>
            <a:r>
              <a:rPr lang="es-CO" dirty="0"/>
              <a:t>nuevo mandamiento no había de reemplazar al Decálogo, sino que proveería a los creyentes con “</a:t>
            </a:r>
            <a:r>
              <a:rPr lang="es-CO" b="1" dirty="0">
                <a:latin typeface="Agency FB" pitchFamily="34" charset="0"/>
              </a:rPr>
              <a:t>un ejemplo de qué es realmente el verdadero amor abnegado, tal como nunca antes </a:t>
            </a:r>
            <a:r>
              <a:rPr lang="es-CO" b="1" dirty="0" smtClean="0">
                <a:latin typeface="Agency FB" pitchFamily="34" charset="0"/>
              </a:rPr>
              <a:t>se </a:t>
            </a:r>
            <a:r>
              <a:rPr lang="es-CO" b="1" dirty="0">
                <a:latin typeface="Agency FB" pitchFamily="34" charset="0"/>
              </a:rPr>
              <a:t>había visto en el </a:t>
            </a:r>
            <a:r>
              <a:rPr lang="es-CO" b="1" dirty="0" smtClean="0">
                <a:latin typeface="Agency FB" pitchFamily="34" charset="0"/>
              </a:rPr>
              <a:t>mundo</a:t>
            </a:r>
            <a:r>
              <a:rPr lang="es-CO" dirty="0" smtClean="0"/>
              <a:t>». </a:t>
            </a:r>
          </a:p>
          <a:p>
            <a:pPr marL="0" indent="0" algn="ctr">
              <a:buNone/>
            </a:pPr>
            <a:r>
              <a:rPr lang="es-CO" dirty="0" smtClean="0"/>
              <a:t>En </a:t>
            </a:r>
            <a:r>
              <a:rPr lang="es-CO" dirty="0"/>
              <a:t>este sentido, su mandamiento podría ser descrito como algo nuevo. Les encargaba a los creyentes no sólo que os </a:t>
            </a:r>
            <a:r>
              <a:rPr lang="es-CO" i="1" dirty="0"/>
              <a:t>améis unos a otros, sino que os améis unos a otros</a:t>
            </a:r>
            <a:r>
              <a:rPr lang="es-CO" dirty="0"/>
              <a:t>, </a:t>
            </a:r>
            <a:r>
              <a:rPr lang="es-CO" dirty="0" smtClean="0"/>
              <a:t>«</a:t>
            </a:r>
            <a:r>
              <a:rPr lang="es-CO" b="1" u="sng" dirty="0" smtClean="0">
                <a:latin typeface="Agency FB" pitchFamily="34" charset="0"/>
              </a:rPr>
              <a:t>como </a:t>
            </a:r>
            <a:r>
              <a:rPr lang="es-CO" b="1" u="sng" dirty="0">
                <a:latin typeface="Agency FB" pitchFamily="34" charset="0"/>
              </a:rPr>
              <a:t>yo os he </a:t>
            </a:r>
            <a:r>
              <a:rPr lang="es-CO" b="1" u="sng" dirty="0" smtClean="0">
                <a:latin typeface="Agency FB" pitchFamily="34" charset="0"/>
              </a:rPr>
              <a:t>amado</a:t>
            </a:r>
            <a:r>
              <a:rPr lang="es-CO" b="1" dirty="0" smtClean="0">
                <a:latin typeface="Agency FB" pitchFamily="34" charset="0"/>
              </a:rPr>
              <a:t>»</a:t>
            </a:r>
            <a:r>
              <a:rPr lang="es-CO" dirty="0" smtClean="0"/>
              <a:t> </a:t>
            </a:r>
            <a:r>
              <a:rPr lang="es-CO" dirty="0">
                <a:solidFill>
                  <a:srgbClr val="FF0000"/>
                </a:solidFill>
              </a:rPr>
              <a:t>(Juan 15:12)</a:t>
            </a:r>
            <a:r>
              <a:rPr lang="es-CO" dirty="0"/>
              <a:t>. Hablando estrictamente, aquí tenemos una evidencia más de cómo Cristo </a:t>
            </a:r>
            <a:r>
              <a:rPr lang="es-CO" dirty="0" smtClean="0"/>
              <a:t>«</a:t>
            </a:r>
            <a:r>
              <a:rPr lang="es-CO" b="1" dirty="0" smtClean="0">
                <a:latin typeface="Agency FB" pitchFamily="34" charset="0"/>
              </a:rPr>
              <a:t>magnificó </a:t>
            </a:r>
            <a:r>
              <a:rPr lang="es-CO" b="1" dirty="0">
                <a:latin typeface="Agency FB" pitchFamily="34" charset="0"/>
              </a:rPr>
              <a:t>el amor de su </a:t>
            </a:r>
            <a:r>
              <a:rPr lang="es-CO" b="1" dirty="0" smtClean="0">
                <a:latin typeface="Agency FB" pitchFamily="34" charset="0"/>
              </a:rPr>
              <a:t>Padre</a:t>
            </a:r>
            <a:r>
              <a:rPr lang="es-CO" dirty="0" smtClean="0"/>
              <a:t>».</a:t>
            </a:r>
            <a:endParaRPr lang="es-CO" dirty="0"/>
          </a:p>
          <a:p>
            <a:endParaRPr lang="es-CO" dirty="0"/>
          </a:p>
        </p:txBody>
      </p:sp>
    </p:spTree>
    <p:extLst>
      <p:ext uri="{BB962C8B-B14F-4D97-AF65-F5344CB8AC3E}">
        <p14:creationId xmlns:p14="http://schemas.microsoft.com/office/powerpoint/2010/main" val="51251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a:bodyPr>
          <a:lstStyle/>
          <a:p>
            <a:pPr marL="0" indent="0" algn="ctr" fontAlgn="base">
              <a:buNone/>
            </a:pPr>
            <a:r>
              <a:rPr lang="es-CO" dirty="0"/>
              <a:t>La obediencia revela esa clase de amor. Jesús dijo: “</a:t>
            </a:r>
            <a:r>
              <a:rPr lang="es-CO" b="1" dirty="0">
                <a:latin typeface="Agency FB" pitchFamily="34" charset="0"/>
              </a:rPr>
              <a:t>Si me amáis, guardad mis </a:t>
            </a:r>
            <a:r>
              <a:rPr lang="es-CO" b="1">
                <a:latin typeface="Agency FB" pitchFamily="34" charset="0"/>
              </a:rPr>
              <a:t>mandamientos</a:t>
            </a:r>
            <a:r>
              <a:rPr lang="es-CO" smtClean="0"/>
              <a:t>”</a:t>
            </a:r>
          </a:p>
          <a:p>
            <a:pPr marL="0" indent="0" algn="ctr" fontAlgn="base">
              <a:buNone/>
            </a:pPr>
            <a:r>
              <a:rPr lang="es-CO" smtClean="0"/>
              <a:t> </a:t>
            </a:r>
            <a:r>
              <a:rPr lang="es-CO" dirty="0">
                <a:solidFill>
                  <a:srgbClr val="FF0000"/>
                </a:solidFill>
              </a:rPr>
              <a:t>(Juan 14:15). </a:t>
            </a:r>
            <a:r>
              <a:rPr lang="es-CO" dirty="0" smtClean="0">
                <a:solidFill>
                  <a:srgbClr val="FF0000"/>
                </a:solidFill>
              </a:rPr>
              <a:t> </a:t>
            </a:r>
            <a:endParaRPr lang="es-CO" dirty="0"/>
          </a:p>
        </p:txBody>
      </p:sp>
      <p:pic>
        <p:nvPicPr>
          <p:cNvPr id="1026" name="Picture 2" descr="http://t0.gstatic.com/images?q=tbn:ANd9GcRSY6U9NIIx01y8BII7S3CuPKJphiGs5rSCDKe_n06XuQPZTJCTP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1816" y="2444722"/>
            <a:ext cx="2114600" cy="128980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3831" y="2612574"/>
            <a:ext cx="5616625" cy="954107"/>
          </a:xfrm>
          <a:prstGeom prst="rect">
            <a:avLst/>
          </a:prstGeom>
        </p:spPr>
        <p:txBody>
          <a:bodyPr wrap="square">
            <a:spAutoFit/>
          </a:bodyPr>
          <a:lstStyle/>
          <a:p>
            <a:pPr algn="ctr" fontAlgn="base"/>
            <a:r>
              <a:rPr lang="es-CO" sz="2800" i="1" dirty="0" smtClean="0"/>
              <a:t>Si no </a:t>
            </a:r>
            <a:r>
              <a:rPr lang="es-CO" sz="2800" i="1" dirty="0"/>
              <a:t>guardamos sus Mandamientos nuestra </a:t>
            </a:r>
            <a:r>
              <a:rPr lang="es-CO" sz="2800" i="1" dirty="0" smtClean="0"/>
              <a:t>profesión </a:t>
            </a:r>
            <a:r>
              <a:rPr lang="es-CO" sz="2800" i="1" dirty="0"/>
              <a:t>de fe es pura </a:t>
            </a:r>
            <a:r>
              <a:rPr lang="es-CO" sz="2800" i="1" dirty="0" smtClean="0"/>
              <a:t>….. </a:t>
            </a:r>
            <a:endParaRPr lang="es-CO" dirty="0"/>
          </a:p>
        </p:txBody>
      </p:sp>
      <p:sp>
        <p:nvSpPr>
          <p:cNvPr id="4" name="3 Rectángulo"/>
          <p:cNvSpPr/>
          <p:nvPr/>
        </p:nvSpPr>
        <p:spPr>
          <a:xfrm>
            <a:off x="683568" y="4365104"/>
            <a:ext cx="4752528" cy="1815882"/>
          </a:xfrm>
          <a:prstGeom prst="rect">
            <a:avLst/>
          </a:prstGeom>
        </p:spPr>
        <p:txBody>
          <a:bodyPr wrap="square">
            <a:spAutoFit/>
          </a:bodyPr>
          <a:lstStyle/>
          <a:p>
            <a:pPr algn="ctr" fontAlgn="base"/>
            <a:r>
              <a:rPr lang="es-CO" sz="2800" dirty="0"/>
              <a:t>Jesús dijo:</a:t>
            </a:r>
          </a:p>
          <a:p>
            <a:pPr algn="ctr" fontAlgn="base"/>
            <a:r>
              <a:rPr lang="es-CO" sz="2800" dirty="0"/>
              <a:t> «</a:t>
            </a:r>
            <a:r>
              <a:rPr lang="es-CO" sz="2800" dirty="0">
                <a:latin typeface="Agency FB" pitchFamily="34" charset="0"/>
              </a:rPr>
              <a:t>Este pueblo de labios me honra; Mas su corazón está lejos de mí</a:t>
            </a:r>
            <a:r>
              <a:rPr lang="es-CO" sz="2800" dirty="0"/>
              <a:t>» </a:t>
            </a:r>
          </a:p>
          <a:p>
            <a:pPr algn="ctr" fontAlgn="base"/>
            <a:r>
              <a:rPr lang="es-CO" sz="2800" dirty="0">
                <a:solidFill>
                  <a:srgbClr val="FF0000"/>
                </a:solidFill>
              </a:rPr>
              <a:t>Mat.15:8.</a:t>
            </a:r>
          </a:p>
        </p:txBody>
      </p:sp>
      <p:pic>
        <p:nvPicPr>
          <p:cNvPr id="5" name="Picture 2" descr="https://encrypted-tbn3.gstatic.com/images?q=tbn:ANd9GcTRxCkeIZm2felw4qdN7rofMHDwR8sYINqYtvxatT1tc-Acj1fQ0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8854" y="4397152"/>
            <a:ext cx="2457450" cy="178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67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par>
                                <p:cTn id="25" presetID="3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fltVal val="0"/>
                                          </p:val>
                                        </p:tav>
                                        <p:tav tm="100000">
                                          <p:val>
                                            <p:strVal val="#ppt_h"/>
                                          </p:val>
                                        </p:tav>
                                      </p:tavLst>
                                    </p:anim>
                                    <p:anim calcmode="lin" valueType="num">
                                      <p:cBhvr>
                                        <p:cTn id="29" dur="1000" fill="hold"/>
                                        <p:tgtEl>
                                          <p:spTgt spid="5"/>
                                        </p:tgtEl>
                                        <p:attrNameLst>
                                          <p:attrName>style.rotation</p:attrName>
                                        </p:attrNameLst>
                                      </p:cBhvr>
                                      <p:tavLst>
                                        <p:tav tm="0">
                                          <p:val>
                                            <p:fltVal val="90"/>
                                          </p:val>
                                        </p:tav>
                                        <p:tav tm="100000">
                                          <p:val>
                                            <p:fltVal val="0"/>
                                          </p:val>
                                        </p:tav>
                                      </p:tavLst>
                                    </p:anim>
                                    <p:animEffect transition="in" filter="fade">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98976" cy="2664296"/>
          </a:xfrm>
        </p:spPr>
        <p:txBody>
          <a:bodyPr>
            <a:normAutofit fontScale="92500" lnSpcReduction="10000"/>
          </a:bodyPr>
          <a:lstStyle/>
          <a:p>
            <a:pPr marL="0" indent="0" fontAlgn="base">
              <a:buNone/>
            </a:pPr>
            <a:r>
              <a:rPr lang="es-CO" sz="2800" dirty="0" smtClean="0"/>
              <a:t>Jesús dijo: “</a:t>
            </a:r>
            <a:r>
              <a:rPr lang="es-CO" sz="2800" b="1" dirty="0" smtClean="0">
                <a:latin typeface="Agency FB" pitchFamily="34" charset="0"/>
              </a:rPr>
              <a:t>Si </a:t>
            </a:r>
            <a:r>
              <a:rPr lang="es-CO" sz="2800" b="1" dirty="0">
                <a:latin typeface="Agency FB" pitchFamily="34" charset="0"/>
              </a:rPr>
              <a:t>guardareis mis mandamientos, permaneceréis en mi amor, así como yo he guardado los mandamientos de mi Padre, y permanezco en su amor</a:t>
            </a:r>
            <a:r>
              <a:rPr lang="es-CO" sz="2800" dirty="0"/>
              <a:t>” </a:t>
            </a:r>
            <a:r>
              <a:rPr lang="es-CO" sz="2800" dirty="0">
                <a:solidFill>
                  <a:srgbClr val="FF0000"/>
                </a:solidFill>
              </a:rPr>
              <a:t>(Juan 15:10)</a:t>
            </a:r>
            <a:r>
              <a:rPr lang="es-CO" sz="2800" dirty="0"/>
              <a:t>. y “guardamos sus mandamientos</a:t>
            </a:r>
            <a:r>
              <a:rPr lang="es-CO" sz="2800" dirty="0" smtClean="0"/>
              <a:t>”, dijo Jean en </a:t>
            </a:r>
            <a:r>
              <a:rPr lang="es-CO" sz="2800" dirty="0" smtClean="0">
                <a:solidFill>
                  <a:srgbClr val="FF0000"/>
                </a:solidFill>
              </a:rPr>
              <a:t>(1 </a:t>
            </a:r>
            <a:r>
              <a:rPr lang="es-CO" sz="2800" dirty="0">
                <a:solidFill>
                  <a:srgbClr val="FF0000"/>
                </a:solidFill>
              </a:rPr>
              <a:t>Juan 2:3</a:t>
            </a:r>
            <a:r>
              <a:rPr lang="es-CO" sz="2800" dirty="0" smtClean="0">
                <a:solidFill>
                  <a:srgbClr val="FF0000"/>
                </a:solidFill>
              </a:rPr>
              <a:t>)</a:t>
            </a:r>
            <a:r>
              <a:rPr lang="es-CO" sz="2800" dirty="0" smtClean="0"/>
              <a:t>. Note que lo dijo aproximadamente en el año 95 d.C.</a:t>
            </a:r>
            <a:endParaRPr lang="es-CO" sz="2800" dirty="0"/>
          </a:p>
          <a:p>
            <a:pPr marL="0" indent="0" fontAlgn="base">
              <a:buNone/>
            </a:pPr>
            <a:endParaRPr lang="es-CO" dirty="0"/>
          </a:p>
        </p:txBody>
      </p:sp>
      <p:sp>
        <p:nvSpPr>
          <p:cNvPr id="4" name="3 Rectángulo"/>
          <p:cNvSpPr/>
          <p:nvPr/>
        </p:nvSpPr>
        <p:spPr>
          <a:xfrm>
            <a:off x="395536" y="3717032"/>
            <a:ext cx="8218090" cy="2308324"/>
          </a:xfrm>
          <a:prstGeom prst="rect">
            <a:avLst/>
          </a:prstGeom>
        </p:spPr>
        <p:txBody>
          <a:bodyPr wrap="square">
            <a:spAutoFit/>
          </a:bodyPr>
          <a:lstStyle/>
          <a:p>
            <a:pPr algn="ctr"/>
            <a:r>
              <a:rPr lang="es-CO" sz="2400" dirty="0"/>
              <a:t>Únicamente si permanecemos en Cristo podremos rendir obediencia de corazón. “</a:t>
            </a:r>
            <a:r>
              <a:rPr lang="es-CO" sz="2400" b="1" dirty="0">
                <a:latin typeface="Agency FB" pitchFamily="34" charset="0"/>
              </a:rPr>
              <a:t>Como el pámpano no puede llevar fruto por sí mismo, si no permanece en la vid</a:t>
            </a:r>
            <a:r>
              <a:rPr lang="es-CO" sz="2400" dirty="0"/>
              <a:t> -declaró el Salvador-, </a:t>
            </a:r>
            <a:r>
              <a:rPr lang="es-CO" sz="2400" b="1" dirty="0">
                <a:latin typeface="Agency FB" pitchFamily="34" charset="0"/>
              </a:rPr>
              <a:t>así tampoco vosotros, si no permanecéis en mí… El que permanece en mí, y yo en él, éste lleva mucho fruto; porque separados de mí nada podéis hacer</a:t>
            </a:r>
            <a:r>
              <a:rPr lang="es-CO" sz="2400" dirty="0"/>
              <a:t>” </a:t>
            </a:r>
            <a:r>
              <a:rPr lang="es-CO" sz="2400" dirty="0">
                <a:solidFill>
                  <a:srgbClr val="FF0000"/>
                </a:solidFill>
              </a:rPr>
              <a:t>(Juan 15:4,5)</a:t>
            </a:r>
            <a:r>
              <a:rPr lang="es-CO" sz="2400" dirty="0"/>
              <a:t>. “</a:t>
            </a:r>
            <a:r>
              <a:rPr lang="es-CO" sz="2400" b="1" dirty="0">
                <a:latin typeface="Agency FB" pitchFamily="34" charset="0"/>
              </a:rPr>
              <a:t>Permaneced en mí</a:t>
            </a:r>
            <a:r>
              <a:rPr lang="es-CO" sz="2400" dirty="0"/>
              <a:t>”. Son palabras de gran </a:t>
            </a:r>
            <a:r>
              <a:rPr lang="es-CO" sz="2400" dirty="0" smtClean="0"/>
              <a:t>significado.</a:t>
            </a:r>
            <a:endParaRPr lang="es-CO" sz="2400" dirty="0"/>
          </a:p>
        </p:txBody>
      </p:sp>
      <p:pic>
        <p:nvPicPr>
          <p:cNvPr id="2050" name="Picture 2" descr="https://encrypted-tbn3.gstatic.com/images?q=tbn:ANd9GcTRxCkeIZm2felw4qdN7rofMHDwR8sYINqYtvxatT1tc-Acj1fQ0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04664"/>
            <a:ext cx="2457450"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277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94920" cy="3024336"/>
          </a:xfrm>
        </p:spPr>
        <p:txBody>
          <a:bodyPr>
            <a:normAutofit fontScale="92500" lnSpcReduction="20000"/>
          </a:bodyPr>
          <a:lstStyle/>
          <a:p>
            <a:pPr marL="0" indent="0" algn="ctr">
              <a:buNone/>
            </a:pPr>
            <a:r>
              <a:rPr lang="es-CO" dirty="0"/>
              <a:t>Permanecer en Cristo significa una fe viviente, ferviente, refrigerante que obre por el amor y purifique el alma. Significa una recepción constante del espíritu de Cristo, una vida de entrega sin reservas a su servicio. </a:t>
            </a:r>
            <a:endParaRPr lang="es-CO" dirty="0" smtClean="0"/>
          </a:p>
        </p:txBody>
      </p:sp>
      <p:sp>
        <p:nvSpPr>
          <p:cNvPr id="2" name="1 Rectángulo"/>
          <p:cNvSpPr/>
          <p:nvPr/>
        </p:nvSpPr>
        <p:spPr>
          <a:xfrm>
            <a:off x="3779912" y="4440358"/>
            <a:ext cx="4264142" cy="1569660"/>
          </a:xfrm>
          <a:prstGeom prst="rect">
            <a:avLst/>
          </a:prstGeom>
        </p:spPr>
        <p:txBody>
          <a:bodyPr wrap="square">
            <a:spAutoFit/>
          </a:bodyPr>
          <a:lstStyle/>
          <a:p>
            <a:pPr algn="ctr"/>
            <a:r>
              <a:rPr lang="es-CO" sz="2400" i="1" dirty="0"/>
              <a:t>Donde exista esta unión, aparecerán las buenas obras. La vida de la vid se manifestará en fragantes frutos en las ramas. </a:t>
            </a:r>
            <a:endParaRPr lang="es-CO" dirty="0"/>
          </a:p>
        </p:txBody>
      </p:sp>
      <p:pic>
        <p:nvPicPr>
          <p:cNvPr id="3076" name="Picture 4" descr="https://encrypted-tbn3.gstatic.com/images?q=tbn:ANd9GcQ4eqZQCzr74dL6rm56tpQI0gVJQz3gvHkgadw-7zMmlGca81Ev2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884" y="4293096"/>
            <a:ext cx="2590800" cy="208097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elregresa.net/wp-content/uploads/2011/05/aguasprofundas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691166" y="332656"/>
            <a:ext cx="3456384"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112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3076"/>
                                        </p:tgtEl>
                                        <p:attrNameLst>
                                          <p:attrName>style.visibility</p:attrName>
                                        </p:attrNameLst>
                                      </p:cBhvr>
                                      <p:to>
                                        <p:strVal val="visible"/>
                                      </p:to>
                                    </p:set>
                                    <p:animEffect transition="in" filter="wheel(1)">
                                      <p:cBhvr>
                                        <p:cTn id="10"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404665"/>
            <a:ext cx="3672408" cy="3168351"/>
          </a:xfrm>
        </p:spPr>
        <p:txBody>
          <a:bodyPr>
            <a:normAutofit fontScale="85000" lnSpcReduction="20000"/>
          </a:bodyPr>
          <a:lstStyle/>
          <a:p>
            <a:pPr marL="0" indent="0" algn="ctr">
              <a:buNone/>
            </a:pPr>
            <a:r>
              <a:rPr lang="es-CO" i="1" dirty="0"/>
              <a:t>La continua provisión de la gracia de Cristo os bendecirá y os convertirá en una bendición, hasta que podáis decir con Pablo: “</a:t>
            </a:r>
            <a:r>
              <a:rPr lang="es-CO" b="1" i="1" dirty="0">
                <a:latin typeface="Agency FB" pitchFamily="34" charset="0"/>
              </a:rPr>
              <a:t>Con Cristo estoy juntamente crucificado, y ya no vivo yo, mas vive Cristo en mí</a:t>
            </a:r>
            <a:r>
              <a:rPr lang="es-CO" i="1" dirty="0"/>
              <a:t>” </a:t>
            </a:r>
            <a:r>
              <a:rPr lang="es-CO" i="1" dirty="0" smtClean="0">
                <a:solidFill>
                  <a:srgbClr val="FF0000"/>
                </a:solidFill>
              </a:rPr>
              <a:t>(Gal. </a:t>
            </a:r>
            <a:r>
              <a:rPr lang="es-CO" i="1" dirty="0">
                <a:solidFill>
                  <a:srgbClr val="FF0000"/>
                </a:solidFill>
              </a:rPr>
              <a:t>2: </a:t>
            </a:r>
            <a:r>
              <a:rPr lang="es-CO" i="1" dirty="0" smtClean="0">
                <a:solidFill>
                  <a:srgbClr val="FF0000"/>
                </a:solidFill>
              </a:rPr>
              <a:t>20</a:t>
            </a:r>
            <a:endParaRPr lang="es-CO" i="1" dirty="0">
              <a:solidFill>
                <a:srgbClr val="FF0000"/>
              </a:solidFill>
            </a:endParaRPr>
          </a:p>
        </p:txBody>
      </p:sp>
      <p:pic>
        <p:nvPicPr>
          <p:cNvPr id="4098" name="Picture 2" descr="http://ubdavid.org/espanol/vencedores/graphics/10_crucified-li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476672"/>
            <a:ext cx="4032448" cy="325050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347864" y="4135274"/>
            <a:ext cx="5256584" cy="2554545"/>
          </a:xfrm>
          <a:prstGeom prst="rect">
            <a:avLst/>
          </a:prstGeom>
          <a:solidFill>
            <a:srgbClr val="002060"/>
          </a:solidFill>
        </p:spPr>
        <p:txBody>
          <a:bodyPr wrap="square">
            <a:spAutoFit/>
          </a:bodyPr>
          <a:lstStyle/>
          <a:p>
            <a:pPr algn="ctr"/>
            <a:r>
              <a:rPr lang="es-CO" sz="3200" i="1" dirty="0" smtClean="0"/>
              <a:t> </a:t>
            </a:r>
            <a:r>
              <a:rPr lang="es-CO" sz="3200" i="1" dirty="0" smtClean="0">
                <a:solidFill>
                  <a:srgbClr val="FFFF00"/>
                </a:solidFill>
              </a:rPr>
              <a:t>«pondré </a:t>
            </a:r>
            <a:r>
              <a:rPr lang="es-CO" sz="3200" i="1" dirty="0">
                <a:solidFill>
                  <a:srgbClr val="FFFF00"/>
                </a:solidFill>
              </a:rPr>
              <a:t>mis Leyes en la mente de ellos, y sobre su corazón las escribiré; y seré a ellos por Dios, y ellos me serán a mí por </a:t>
            </a:r>
            <a:r>
              <a:rPr lang="es-CO" sz="3200" i="1" dirty="0" smtClean="0">
                <a:solidFill>
                  <a:srgbClr val="FFFF00"/>
                </a:solidFill>
              </a:rPr>
              <a:t>pueblo» </a:t>
            </a:r>
            <a:r>
              <a:rPr lang="es-CO" sz="3200" i="1" dirty="0">
                <a:solidFill>
                  <a:srgbClr val="FFFF00"/>
                </a:solidFill>
              </a:rPr>
              <a:t>(Heb.8:10).</a:t>
            </a:r>
          </a:p>
        </p:txBody>
      </p:sp>
      <p:pic>
        <p:nvPicPr>
          <p:cNvPr id="6" name="Picture 4" descr="http://elregresa.net/wp-content/uploads/2012/02/samari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135274"/>
            <a:ext cx="2857500" cy="2472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521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circle(in)">
                                      <p:cBhvr>
                                        <p:cTn id="10" dur="2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80">
                                          <p:stCondLst>
                                            <p:cond delay="0"/>
                                          </p:stCondLst>
                                        </p:cTn>
                                        <p:tgtEl>
                                          <p:spTgt spid="6"/>
                                        </p:tgtEl>
                                      </p:cBhvr>
                                    </p:animEffect>
                                    <p:anim calcmode="lin" valueType="num">
                                      <p:cBhvr>
                                        <p:cTn id="3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7" dur="26">
                                          <p:stCondLst>
                                            <p:cond delay="650"/>
                                          </p:stCondLst>
                                        </p:cTn>
                                        <p:tgtEl>
                                          <p:spTgt spid="6"/>
                                        </p:tgtEl>
                                      </p:cBhvr>
                                      <p:to x="100000" y="60000"/>
                                    </p:animScale>
                                    <p:animScale>
                                      <p:cBhvr>
                                        <p:cTn id="38" dur="166" decel="50000">
                                          <p:stCondLst>
                                            <p:cond delay="676"/>
                                          </p:stCondLst>
                                        </p:cTn>
                                        <p:tgtEl>
                                          <p:spTgt spid="6"/>
                                        </p:tgtEl>
                                      </p:cBhvr>
                                      <p:to x="100000" y="100000"/>
                                    </p:animScale>
                                    <p:animScale>
                                      <p:cBhvr>
                                        <p:cTn id="39" dur="26">
                                          <p:stCondLst>
                                            <p:cond delay="1312"/>
                                          </p:stCondLst>
                                        </p:cTn>
                                        <p:tgtEl>
                                          <p:spTgt spid="6"/>
                                        </p:tgtEl>
                                      </p:cBhvr>
                                      <p:to x="100000" y="80000"/>
                                    </p:animScale>
                                    <p:animScale>
                                      <p:cBhvr>
                                        <p:cTn id="40" dur="166" decel="50000">
                                          <p:stCondLst>
                                            <p:cond delay="1338"/>
                                          </p:stCondLst>
                                        </p:cTn>
                                        <p:tgtEl>
                                          <p:spTgt spid="6"/>
                                        </p:tgtEl>
                                      </p:cBhvr>
                                      <p:to x="100000" y="100000"/>
                                    </p:animScale>
                                    <p:animScale>
                                      <p:cBhvr>
                                        <p:cTn id="41" dur="26">
                                          <p:stCondLst>
                                            <p:cond delay="1642"/>
                                          </p:stCondLst>
                                        </p:cTn>
                                        <p:tgtEl>
                                          <p:spTgt spid="6"/>
                                        </p:tgtEl>
                                      </p:cBhvr>
                                      <p:to x="100000" y="90000"/>
                                    </p:animScale>
                                    <p:animScale>
                                      <p:cBhvr>
                                        <p:cTn id="42" dur="166" decel="50000">
                                          <p:stCondLst>
                                            <p:cond delay="1668"/>
                                          </p:stCondLst>
                                        </p:cTn>
                                        <p:tgtEl>
                                          <p:spTgt spid="6"/>
                                        </p:tgtEl>
                                      </p:cBhvr>
                                      <p:to x="100000" y="100000"/>
                                    </p:animScale>
                                    <p:animScale>
                                      <p:cBhvr>
                                        <p:cTn id="43" dur="26">
                                          <p:stCondLst>
                                            <p:cond delay="1808"/>
                                          </p:stCondLst>
                                        </p:cTn>
                                        <p:tgtEl>
                                          <p:spTgt spid="6"/>
                                        </p:tgtEl>
                                      </p:cBhvr>
                                      <p:to x="100000" y="95000"/>
                                    </p:animScale>
                                    <p:animScale>
                                      <p:cBhvr>
                                        <p:cTn id="44"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052735"/>
            <a:ext cx="5209625" cy="3573827"/>
          </a:xfrm>
        </p:spPr>
        <p:txBody>
          <a:bodyPr>
            <a:normAutofit fontScale="92500" lnSpcReduction="10000"/>
          </a:bodyPr>
          <a:lstStyle/>
          <a:p>
            <a:pPr marL="0" indent="0" algn="ctr" fontAlgn="base">
              <a:buNone/>
            </a:pPr>
            <a:r>
              <a:rPr lang="es-CO" dirty="0" smtClean="0"/>
              <a:t>La </a:t>
            </a:r>
            <a:r>
              <a:rPr lang="es-CO" dirty="0"/>
              <a:t>obediencia desarrolla un carácter cristiano y produce una sensación de bienestar, haciendo que los creyentes crezcan “</a:t>
            </a:r>
            <a:r>
              <a:rPr lang="es-CO" b="1" dirty="0">
                <a:latin typeface="Agency FB" pitchFamily="34" charset="0"/>
              </a:rPr>
              <a:t>como niños recién nacidos</a:t>
            </a:r>
            <a:r>
              <a:rPr lang="es-CO" dirty="0"/>
              <a:t>” y sean transformados en la imagen de </a:t>
            </a:r>
            <a:r>
              <a:rPr lang="es-CO" dirty="0" smtClean="0"/>
              <a:t>Cristo</a:t>
            </a:r>
          </a:p>
          <a:p>
            <a:pPr marL="0" indent="0" algn="ctr" fontAlgn="base">
              <a:buNone/>
            </a:pPr>
            <a:r>
              <a:rPr lang="es-CO" dirty="0" smtClean="0"/>
              <a:t> </a:t>
            </a:r>
            <a:r>
              <a:rPr lang="es-CO" dirty="0">
                <a:solidFill>
                  <a:srgbClr val="FF0000"/>
                </a:solidFill>
              </a:rPr>
              <a:t>(1 Ped.2:2; 2 Cor.3:18)</a:t>
            </a:r>
            <a:r>
              <a:rPr lang="es-CO" dirty="0"/>
              <a:t>. </a:t>
            </a:r>
          </a:p>
        </p:txBody>
      </p:sp>
      <p:sp>
        <p:nvSpPr>
          <p:cNvPr id="2" name="1 Rectángulo"/>
          <p:cNvSpPr/>
          <p:nvPr/>
        </p:nvSpPr>
        <p:spPr>
          <a:xfrm>
            <a:off x="783162" y="5229200"/>
            <a:ext cx="7776864" cy="954107"/>
          </a:xfrm>
          <a:prstGeom prst="rect">
            <a:avLst/>
          </a:prstGeom>
        </p:spPr>
        <p:txBody>
          <a:bodyPr wrap="square">
            <a:spAutoFit/>
          </a:bodyPr>
          <a:lstStyle/>
          <a:p>
            <a:pPr fontAlgn="base"/>
            <a:r>
              <a:rPr lang="es-CO" sz="2800" dirty="0"/>
              <a:t>Esta transformación de pecadores a hijos de Dios provee un testimonio efectivo del poder de Cristo.</a:t>
            </a:r>
          </a:p>
        </p:txBody>
      </p:sp>
      <p:pic>
        <p:nvPicPr>
          <p:cNvPr id="5122" name="Picture 2" descr="http://3.bp.blogspot.com/-3pM99V3Cs7E/TegwPm32p9I/AAAAAAAACIQ/OItcHhttvtY/s1600/espiritu-de-di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052736"/>
            <a:ext cx="3168352"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83162" y="260648"/>
            <a:ext cx="7776864" cy="707886"/>
          </a:xfrm>
          <a:prstGeom prst="rect">
            <a:avLst/>
          </a:prstGeom>
        </p:spPr>
        <p:txBody>
          <a:bodyPr wrap="square">
            <a:spAutoFit/>
          </a:bodyPr>
          <a:lstStyle/>
          <a:p>
            <a:pPr algn="ctr"/>
            <a:r>
              <a:rPr lang="es-CO" sz="4000" b="1" i="1" dirty="0">
                <a:solidFill>
                  <a:srgbClr val="FF0000"/>
                </a:solidFill>
              </a:rPr>
              <a:t>Bendiciones de la obediencia</a:t>
            </a:r>
          </a:p>
        </p:txBody>
      </p:sp>
    </p:spTree>
    <p:extLst>
      <p:ext uri="{BB962C8B-B14F-4D97-AF65-F5344CB8AC3E}">
        <p14:creationId xmlns:p14="http://schemas.microsoft.com/office/powerpoint/2010/main" val="2255499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507288" cy="6336704"/>
          </a:xfrm>
          <a:solidFill>
            <a:schemeClr val="accent5">
              <a:lumMod val="40000"/>
              <a:lumOff val="60000"/>
            </a:schemeClr>
          </a:solidFill>
        </p:spPr>
        <p:txBody>
          <a:bodyPr>
            <a:normAutofit fontScale="85000" lnSpcReduction="10000"/>
          </a:bodyPr>
          <a:lstStyle/>
          <a:p>
            <a:pPr marL="0" indent="0" algn="ctr" fontAlgn="base">
              <a:buNone/>
            </a:pPr>
            <a:r>
              <a:rPr lang="es-CO" dirty="0"/>
              <a:t>La Escritura declara “</a:t>
            </a:r>
            <a:r>
              <a:rPr lang="es-CO" b="1" dirty="0">
                <a:latin typeface="Agency FB" pitchFamily="34" charset="0"/>
              </a:rPr>
              <a:t>bienaventurados</a:t>
            </a:r>
            <a:r>
              <a:rPr lang="es-CO" dirty="0"/>
              <a:t>” a todos “los que andan en la </a:t>
            </a:r>
            <a:r>
              <a:rPr lang="es-CO" dirty="0" smtClean="0"/>
              <a:t>Ley </a:t>
            </a:r>
            <a:r>
              <a:rPr lang="es-CO" dirty="0"/>
              <a:t>de Jehová” </a:t>
            </a:r>
            <a:r>
              <a:rPr lang="es-CO" dirty="0">
                <a:solidFill>
                  <a:srgbClr val="FF0000"/>
                </a:solidFill>
              </a:rPr>
              <a:t>(Sal.119:1)</a:t>
            </a:r>
            <a:r>
              <a:rPr lang="es-CO" dirty="0"/>
              <a:t>, “</a:t>
            </a:r>
            <a:r>
              <a:rPr lang="es-CO" b="1" dirty="0">
                <a:latin typeface="Agency FB" pitchFamily="34" charset="0"/>
              </a:rPr>
              <a:t>que en la ley de Jehová está su delicia</a:t>
            </a:r>
            <a:r>
              <a:rPr lang="es-CO" dirty="0"/>
              <a:t>” y que meditan “</a:t>
            </a:r>
            <a:r>
              <a:rPr lang="es-CO" b="1" dirty="0">
                <a:latin typeface="Agency FB" pitchFamily="34" charset="0"/>
              </a:rPr>
              <a:t>en su ley… de día y de noche</a:t>
            </a:r>
            <a:r>
              <a:rPr lang="es-CO" dirty="0"/>
              <a:t>” </a:t>
            </a:r>
            <a:r>
              <a:rPr lang="es-CO" dirty="0">
                <a:solidFill>
                  <a:srgbClr val="FF0000"/>
                </a:solidFill>
              </a:rPr>
              <a:t>(Sal.1:2). </a:t>
            </a:r>
            <a:endParaRPr lang="es-CO" dirty="0" smtClean="0">
              <a:solidFill>
                <a:srgbClr val="FF0000"/>
              </a:solidFill>
            </a:endParaRPr>
          </a:p>
          <a:p>
            <a:pPr fontAlgn="base"/>
            <a:endParaRPr lang="es-CO" dirty="0"/>
          </a:p>
          <a:p>
            <a:pPr fontAlgn="base"/>
            <a:r>
              <a:rPr lang="es-CO" dirty="0" smtClean="0"/>
              <a:t>Las </a:t>
            </a:r>
            <a:r>
              <a:rPr lang="es-CO" dirty="0"/>
              <a:t>bendiciones de la obediencia son muchas</a:t>
            </a:r>
            <a:r>
              <a:rPr lang="es-CO" dirty="0" smtClean="0"/>
              <a:t>:</a:t>
            </a:r>
          </a:p>
          <a:p>
            <a:pPr marL="0" indent="0" fontAlgn="base">
              <a:buNone/>
            </a:pPr>
            <a:r>
              <a:rPr lang="es-CO" dirty="0" smtClean="0"/>
              <a:t>1). entendimiento </a:t>
            </a:r>
            <a:r>
              <a:rPr lang="es-CO" dirty="0"/>
              <a:t>y sabiduría (Sal.119:98,99</a:t>
            </a:r>
            <a:r>
              <a:rPr lang="es-CO" dirty="0" smtClean="0"/>
              <a:t>);</a:t>
            </a:r>
          </a:p>
          <a:p>
            <a:pPr marL="0" indent="0" fontAlgn="base">
              <a:buNone/>
            </a:pPr>
            <a:r>
              <a:rPr lang="es-CO" dirty="0" smtClean="0"/>
              <a:t>2).  </a:t>
            </a:r>
            <a:r>
              <a:rPr lang="es-CO" dirty="0"/>
              <a:t>paz (Sal.119:165; Isa.48:18); </a:t>
            </a:r>
            <a:endParaRPr lang="es-CO" dirty="0" smtClean="0"/>
          </a:p>
          <a:p>
            <a:pPr marL="0" indent="0" fontAlgn="base">
              <a:buNone/>
            </a:pPr>
            <a:r>
              <a:rPr lang="es-CO" dirty="0" smtClean="0"/>
              <a:t>3).  justicia </a:t>
            </a:r>
            <a:r>
              <a:rPr lang="es-CO" dirty="0"/>
              <a:t>(Deut.6:25; Isa.48:18); </a:t>
            </a:r>
            <a:endParaRPr lang="es-CO" dirty="0" smtClean="0"/>
          </a:p>
          <a:p>
            <a:pPr marL="0" indent="0" fontAlgn="base">
              <a:buNone/>
            </a:pPr>
            <a:r>
              <a:rPr lang="es-CO" dirty="0" smtClean="0"/>
              <a:t>4).  una </a:t>
            </a:r>
            <a:r>
              <a:rPr lang="es-CO" dirty="0"/>
              <a:t>vida pura y moral (Prov.7:1-5</a:t>
            </a:r>
            <a:r>
              <a:rPr lang="es-CO" dirty="0" smtClean="0"/>
              <a:t>);</a:t>
            </a:r>
          </a:p>
          <a:p>
            <a:pPr marL="0" indent="0" fontAlgn="base">
              <a:buNone/>
            </a:pPr>
            <a:r>
              <a:rPr lang="es-CO" dirty="0" smtClean="0"/>
              <a:t>5).  </a:t>
            </a:r>
            <a:r>
              <a:rPr lang="es-CO" dirty="0"/>
              <a:t>conocimiento de la verdad (Juan 7:17</a:t>
            </a:r>
            <a:r>
              <a:rPr lang="es-CO" dirty="0" smtClean="0"/>
              <a:t>);</a:t>
            </a:r>
          </a:p>
          <a:p>
            <a:pPr marL="0" indent="0" fontAlgn="base">
              <a:buNone/>
            </a:pPr>
            <a:r>
              <a:rPr lang="es-CO" dirty="0" smtClean="0"/>
              <a:t>6).  </a:t>
            </a:r>
            <a:r>
              <a:rPr lang="es-CO" dirty="0"/>
              <a:t>protección contra las enfermedades (Exo.15:26</a:t>
            </a:r>
            <a:r>
              <a:rPr lang="es-CO" dirty="0" smtClean="0"/>
              <a:t>);</a:t>
            </a:r>
          </a:p>
          <a:p>
            <a:pPr marL="0" indent="0" fontAlgn="base">
              <a:buNone/>
            </a:pPr>
            <a:r>
              <a:rPr lang="es-CO" dirty="0" smtClean="0"/>
              <a:t>7). longevidad </a:t>
            </a:r>
            <a:r>
              <a:rPr lang="es-CO" dirty="0"/>
              <a:t>(Prov.3:1,2; 4:10,22); </a:t>
            </a:r>
            <a:endParaRPr lang="es-CO" dirty="0" smtClean="0"/>
          </a:p>
          <a:p>
            <a:pPr marL="0" indent="0" fontAlgn="base">
              <a:buNone/>
            </a:pPr>
            <a:r>
              <a:rPr lang="es-CO" dirty="0" smtClean="0"/>
              <a:t>8).  y </a:t>
            </a:r>
            <a:r>
              <a:rPr lang="es-CO" dirty="0"/>
              <a:t>la seguridad de que nuestras oraciones recibirán respuesta (1 Juan 3:22; Sal.66:18).</a:t>
            </a:r>
          </a:p>
          <a:p>
            <a:endParaRPr lang="es-CO" dirty="0"/>
          </a:p>
          <a:p>
            <a:endParaRPr lang="es-CO" dirty="0"/>
          </a:p>
          <a:p>
            <a:endParaRPr lang="es-CO" dirty="0"/>
          </a:p>
        </p:txBody>
      </p:sp>
      <p:pic>
        <p:nvPicPr>
          <p:cNvPr id="4" name="Picture 6" descr="http://elregresa.net/wp-content/uploads/2012/11/turninglobe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600502"/>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38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80">
                                          <p:stCondLst>
                                            <p:cond delay="0"/>
                                          </p:stCondLst>
                                        </p:cTn>
                                        <p:tgtEl>
                                          <p:spTgt spid="3">
                                            <p:txEl>
                                              <p:pRg st="2" end="2"/>
                                            </p:txEl>
                                          </p:spTgt>
                                        </p:tgtEl>
                                      </p:cBhvr>
                                    </p:animEffect>
                                    <p:anim calcmode="lin" valueType="num">
                                      <p:cBhvr>
                                        <p:cTn id="1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2" end="2"/>
                                            </p:txEl>
                                          </p:spTgt>
                                        </p:tgtEl>
                                      </p:cBhvr>
                                      <p:to x="100000" y="60000"/>
                                    </p:animScale>
                                    <p:animScale>
                                      <p:cBhvr>
                                        <p:cTn id="19" dur="166" decel="50000">
                                          <p:stCondLst>
                                            <p:cond delay="676"/>
                                          </p:stCondLst>
                                        </p:cTn>
                                        <p:tgtEl>
                                          <p:spTgt spid="3">
                                            <p:txEl>
                                              <p:pRg st="2" end="2"/>
                                            </p:txEl>
                                          </p:spTgt>
                                        </p:tgtEl>
                                      </p:cBhvr>
                                      <p:to x="100000" y="100000"/>
                                    </p:animScale>
                                    <p:animScale>
                                      <p:cBhvr>
                                        <p:cTn id="20" dur="26">
                                          <p:stCondLst>
                                            <p:cond delay="1312"/>
                                          </p:stCondLst>
                                        </p:cTn>
                                        <p:tgtEl>
                                          <p:spTgt spid="3">
                                            <p:txEl>
                                              <p:pRg st="2" end="2"/>
                                            </p:txEl>
                                          </p:spTgt>
                                        </p:tgtEl>
                                      </p:cBhvr>
                                      <p:to x="100000" y="80000"/>
                                    </p:animScale>
                                    <p:animScale>
                                      <p:cBhvr>
                                        <p:cTn id="21" dur="166" decel="50000">
                                          <p:stCondLst>
                                            <p:cond delay="1338"/>
                                          </p:stCondLst>
                                        </p:cTn>
                                        <p:tgtEl>
                                          <p:spTgt spid="3">
                                            <p:txEl>
                                              <p:pRg st="2" end="2"/>
                                            </p:txEl>
                                          </p:spTgt>
                                        </p:tgtEl>
                                      </p:cBhvr>
                                      <p:to x="100000" y="100000"/>
                                    </p:animScale>
                                    <p:animScale>
                                      <p:cBhvr>
                                        <p:cTn id="22" dur="26">
                                          <p:stCondLst>
                                            <p:cond delay="1642"/>
                                          </p:stCondLst>
                                        </p:cTn>
                                        <p:tgtEl>
                                          <p:spTgt spid="3">
                                            <p:txEl>
                                              <p:pRg st="2" end="2"/>
                                            </p:txEl>
                                          </p:spTgt>
                                        </p:tgtEl>
                                      </p:cBhvr>
                                      <p:to x="100000" y="90000"/>
                                    </p:animScale>
                                    <p:animScale>
                                      <p:cBhvr>
                                        <p:cTn id="23" dur="166" decel="50000">
                                          <p:stCondLst>
                                            <p:cond delay="1668"/>
                                          </p:stCondLst>
                                        </p:cTn>
                                        <p:tgtEl>
                                          <p:spTgt spid="3">
                                            <p:txEl>
                                              <p:pRg st="2" end="2"/>
                                            </p:txEl>
                                          </p:spTgt>
                                        </p:tgtEl>
                                      </p:cBhvr>
                                      <p:to x="100000" y="100000"/>
                                    </p:animScale>
                                    <p:animScale>
                                      <p:cBhvr>
                                        <p:cTn id="24" dur="26">
                                          <p:stCondLst>
                                            <p:cond delay="1808"/>
                                          </p:stCondLst>
                                        </p:cTn>
                                        <p:tgtEl>
                                          <p:spTgt spid="3">
                                            <p:txEl>
                                              <p:pRg st="2" end="2"/>
                                            </p:txEl>
                                          </p:spTgt>
                                        </p:tgtEl>
                                      </p:cBhvr>
                                      <p:to x="100000" y="95000"/>
                                    </p:animScale>
                                    <p:animScale>
                                      <p:cBhvr>
                                        <p:cTn id="25" dur="166" decel="50000">
                                          <p:stCondLst>
                                            <p:cond delay="1834"/>
                                          </p:stCondLst>
                                        </p:cTn>
                                        <p:tgtEl>
                                          <p:spTgt spid="3">
                                            <p:txEl>
                                              <p:pRg st="2" end="2"/>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80">
                                          <p:stCondLst>
                                            <p:cond delay="0"/>
                                          </p:stCondLst>
                                        </p:cTn>
                                        <p:tgtEl>
                                          <p:spTgt spid="3">
                                            <p:txEl>
                                              <p:pRg st="3" end="3"/>
                                            </p:txEl>
                                          </p:spTgt>
                                        </p:tgtEl>
                                      </p:cBhvr>
                                    </p:animEffect>
                                    <p:anim calcmode="lin" valueType="num">
                                      <p:cBhvr>
                                        <p:cTn id="2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3" end="3"/>
                                            </p:txEl>
                                          </p:spTgt>
                                        </p:tgtEl>
                                      </p:cBhvr>
                                      <p:to x="100000" y="60000"/>
                                    </p:animScale>
                                    <p:animScale>
                                      <p:cBhvr>
                                        <p:cTn id="35" dur="166" decel="50000">
                                          <p:stCondLst>
                                            <p:cond delay="676"/>
                                          </p:stCondLst>
                                        </p:cTn>
                                        <p:tgtEl>
                                          <p:spTgt spid="3">
                                            <p:txEl>
                                              <p:pRg st="3" end="3"/>
                                            </p:txEl>
                                          </p:spTgt>
                                        </p:tgtEl>
                                      </p:cBhvr>
                                      <p:to x="100000" y="100000"/>
                                    </p:animScale>
                                    <p:animScale>
                                      <p:cBhvr>
                                        <p:cTn id="36" dur="26">
                                          <p:stCondLst>
                                            <p:cond delay="1312"/>
                                          </p:stCondLst>
                                        </p:cTn>
                                        <p:tgtEl>
                                          <p:spTgt spid="3">
                                            <p:txEl>
                                              <p:pRg st="3" end="3"/>
                                            </p:txEl>
                                          </p:spTgt>
                                        </p:tgtEl>
                                      </p:cBhvr>
                                      <p:to x="100000" y="80000"/>
                                    </p:animScale>
                                    <p:animScale>
                                      <p:cBhvr>
                                        <p:cTn id="37" dur="166" decel="50000">
                                          <p:stCondLst>
                                            <p:cond delay="1338"/>
                                          </p:stCondLst>
                                        </p:cTn>
                                        <p:tgtEl>
                                          <p:spTgt spid="3">
                                            <p:txEl>
                                              <p:pRg st="3" end="3"/>
                                            </p:txEl>
                                          </p:spTgt>
                                        </p:tgtEl>
                                      </p:cBhvr>
                                      <p:to x="100000" y="100000"/>
                                    </p:animScale>
                                    <p:animScale>
                                      <p:cBhvr>
                                        <p:cTn id="38" dur="26">
                                          <p:stCondLst>
                                            <p:cond delay="1642"/>
                                          </p:stCondLst>
                                        </p:cTn>
                                        <p:tgtEl>
                                          <p:spTgt spid="3">
                                            <p:txEl>
                                              <p:pRg st="3" end="3"/>
                                            </p:txEl>
                                          </p:spTgt>
                                        </p:tgtEl>
                                      </p:cBhvr>
                                      <p:to x="100000" y="90000"/>
                                    </p:animScale>
                                    <p:animScale>
                                      <p:cBhvr>
                                        <p:cTn id="39" dur="166" decel="50000">
                                          <p:stCondLst>
                                            <p:cond delay="1668"/>
                                          </p:stCondLst>
                                        </p:cTn>
                                        <p:tgtEl>
                                          <p:spTgt spid="3">
                                            <p:txEl>
                                              <p:pRg st="3" end="3"/>
                                            </p:txEl>
                                          </p:spTgt>
                                        </p:tgtEl>
                                      </p:cBhvr>
                                      <p:to x="100000" y="100000"/>
                                    </p:animScale>
                                    <p:animScale>
                                      <p:cBhvr>
                                        <p:cTn id="40" dur="26">
                                          <p:stCondLst>
                                            <p:cond delay="1808"/>
                                          </p:stCondLst>
                                        </p:cTn>
                                        <p:tgtEl>
                                          <p:spTgt spid="3">
                                            <p:txEl>
                                              <p:pRg st="3" end="3"/>
                                            </p:txEl>
                                          </p:spTgt>
                                        </p:tgtEl>
                                      </p:cBhvr>
                                      <p:to x="100000" y="95000"/>
                                    </p:animScale>
                                    <p:animScale>
                                      <p:cBhvr>
                                        <p:cTn id="41" dur="166" decel="50000">
                                          <p:stCondLst>
                                            <p:cond delay="1834"/>
                                          </p:stCondLst>
                                        </p:cTn>
                                        <p:tgtEl>
                                          <p:spTgt spid="3">
                                            <p:txEl>
                                              <p:pRg st="3" end="3"/>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wipe(down)">
                                      <p:cBhvr>
                                        <p:cTn id="44" dur="580">
                                          <p:stCondLst>
                                            <p:cond delay="0"/>
                                          </p:stCondLst>
                                        </p:cTn>
                                        <p:tgtEl>
                                          <p:spTgt spid="3">
                                            <p:txEl>
                                              <p:pRg st="4" end="4"/>
                                            </p:txEl>
                                          </p:spTgt>
                                        </p:tgtEl>
                                      </p:cBhvr>
                                    </p:animEffect>
                                    <p:anim calcmode="lin" valueType="num">
                                      <p:cBhvr>
                                        <p:cTn id="45"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4" end="4"/>
                                            </p:txEl>
                                          </p:spTgt>
                                        </p:tgtEl>
                                      </p:cBhvr>
                                      <p:to x="100000" y="60000"/>
                                    </p:animScale>
                                    <p:animScale>
                                      <p:cBhvr>
                                        <p:cTn id="51" dur="166" decel="50000">
                                          <p:stCondLst>
                                            <p:cond delay="676"/>
                                          </p:stCondLst>
                                        </p:cTn>
                                        <p:tgtEl>
                                          <p:spTgt spid="3">
                                            <p:txEl>
                                              <p:pRg st="4" end="4"/>
                                            </p:txEl>
                                          </p:spTgt>
                                        </p:tgtEl>
                                      </p:cBhvr>
                                      <p:to x="100000" y="100000"/>
                                    </p:animScale>
                                    <p:animScale>
                                      <p:cBhvr>
                                        <p:cTn id="52" dur="26">
                                          <p:stCondLst>
                                            <p:cond delay="1312"/>
                                          </p:stCondLst>
                                        </p:cTn>
                                        <p:tgtEl>
                                          <p:spTgt spid="3">
                                            <p:txEl>
                                              <p:pRg st="4" end="4"/>
                                            </p:txEl>
                                          </p:spTgt>
                                        </p:tgtEl>
                                      </p:cBhvr>
                                      <p:to x="100000" y="80000"/>
                                    </p:animScale>
                                    <p:animScale>
                                      <p:cBhvr>
                                        <p:cTn id="53" dur="166" decel="50000">
                                          <p:stCondLst>
                                            <p:cond delay="1338"/>
                                          </p:stCondLst>
                                        </p:cTn>
                                        <p:tgtEl>
                                          <p:spTgt spid="3">
                                            <p:txEl>
                                              <p:pRg st="4" end="4"/>
                                            </p:txEl>
                                          </p:spTgt>
                                        </p:tgtEl>
                                      </p:cBhvr>
                                      <p:to x="100000" y="100000"/>
                                    </p:animScale>
                                    <p:animScale>
                                      <p:cBhvr>
                                        <p:cTn id="54" dur="26">
                                          <p:stCondLst>
                                            <p:cond delay="1642"/>
                                          </p:stCondLst>
                                        </p:cTn>
                                        <p:tgtEl>
                                          <p:spTgt spid="3">
                                            <p:txEl>
                                              <p:pRg st="4" end="4"/>
                                            </p:txEl>
                                          </p:spTgt>
                                        </p:tgtEl>
                                      </p:cBhvr>
                                      <p:to x="100000" y="90000"/>
                                    </p:animScale>
                                    <p:animScale>
                                      <p:cBhvr>
                                        <p:cTn id="55" dur="166" decel="50000">
                                          <p:stCondLst>
                                            <p:cond delay="1668"/>
                                          </p:stCondLst>
                                        </p:cTn>
                                        <p:tgtEl>
                                          <p:spTgt spid="3">
                                            <p:txEl>
                                              <p:pRg st="4" end="4"/>
                                            </p:txEl>
                                          </p:spTgt>
                                        </p:tgtEl>
                                      </p:cBhvr>
                                      <p:to x="100000" y="100000"/>
                                    </p:animScale>
                                    <p:animScale>
                                      <p:cBhvr>
                                        <p:cTn id="56" dur="26">
                                          <p:stCondLst>
                                            <p:cond delay="1808"/>
                                          </p:stCondLst>
                                        </p:cTn>
                                        <p:tgtEl>
                                          <p:spTgt spid="3">
                                            <p:txEl>
                                              <p:pRg st="4" end="4"/>
                                            </p:txEl>
                                          </p:spTgt>
                                        </p:tgtEl>
                                      </p:cBhvr>
                                      <p:to x="100000" y="95000"/>
                                    </p:animScale>
                                    <p:animScale>
                                      <p:cBhvr>
                                        <p:cTn id="57" dur="166" decel="50000">
                                          <p:stCondLst>
                                            <p:cond delay="1834"/>
                                          </p:stCondLst>
                                        </p:cTn>
                                        <p:tgtEl>
                                          <p:spTgt spid="3">
                                            <p:txEl>
                                              <p:pRg st="4" end="4"/>
                                            </p:txEl>
                                          </p:spTgt>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wipe(down)">
                                      <p:cBhvr>
                                        <p:cTn id="60" dur="580">
                                          <p:stCondLst>
                                            <p:cond delay="0"/>
                                          </p:stCondLst>
                                        </p:cTn>
                                        <p:tgtEl>
                                          <p:spTgt spid="3">
                                            <p:txEl>
                                              <p:pRg st="5" end="5"/>
                                            </p:txEl>
                                          </p:spTgt>
                                        </p:tgtEl>
                                      </p:cBhvr>
                                    </p:animEffect>
                                    <p:anim calcmode="lin" valueType="num">
                                      <p:cBhvr>
                                        <p:cTn id="6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6" dur="26">
                                          <p:stCondLst>
                                            <p:cond delay="650"/>
                                          </p:stCondLst>
                                        </p:cTn>
                                        <p:tgtEl>
                                          <p:spTgt spid="3">
                                            <p:txEl>
                                              <p:pRg st="5" end="5"/>
                                            </p:txEl>
                                          </p:spTgt>
                                        </p:tgtEl>
                                      </p:cBhvr>
                                      <p:to x="100000" y="60000"/>
                                    </p:animScale>
                                    <p:animScale>
                                      <p:cBhvr>
                                        <p:cTn id="67" dur="166" decel="50000">
                                          <p:stCondLst>
                                            <p:cond delay="676"/>
                                          </p:stCondLst>
                                        </p:cTn>
                                        <p:tgtEl>
                                          <p:spTgt spid="3">
                                            <p:txEl>
                                              <p:pRg st="5" end="5"/>
                                            </p:txEl>
                                          </p:spTgt>
                                        </p:tgtEl>
                                      </p:cBhvr>
                                      <p:to x="100000" y="100000"/>
                                    </p:animScale>
                                    <p:animScale>
                                      <p:cBhvr>
                                        <p:cTn id="68" dur="26">
                                          <p:stCondLst>
                                            <p:cond delay="1312"/>
                                          </p:stCondLst>
                                        </p:cTn>
                                        <p:tgtEl>
                                          <p:spTgt spid="3">
                                            <p:txEl>
                                              <p:pRg st="5" end="5"/>
                                            </p:txEl>
                                          </p:spTgt>
                                        </p:tgtEl>
                                      </p:cBhvr>
                                      <p:to x="100000" y="80000"/>
                                    </p:animScale>
                                    <p:animScale>
                                      <p:cBhvr>
                                        <p:cTn id="69" dur="166" decel="50000">
                                          <p:stCondLst>
                                            <p:cond delay="1338"/>
                                          </p:stCondLst>
                                        </p:cTn>
                                        <p:tgtEl>
                                          <p:spTgt spid="3">
                                            <p:txEl>
                                              <p:pRg st="5" end="5"/>
                                            </p:txEl>
                                          </p:spTgt>
                                        </p:tgtEl>
                                      </p:cBhvr>
                                      <p:to x="100000" y="100000"/>
                                    </p:animScale>
                                    <p:animScale>
                                      <p:cBhvr>
                                        <p:cTn id="70" dur="26">
                                          <p:stCondLst>
                                            <p:cond delay="1642"/>
                                          </p:stCondLst>
                                        </p:cTn>
                                        <p:tgtEl>
                                          <p:spTgt spid="3">
                                            <p:txEl>
                                              <p:pRg st="5" end="5"/>
                                            </p:txEl>
                                          </p:spTgt>
                                        </p:tgtEl>
                                      </p:cBhvr>
                                      <p:to x="100000" y="90000"/>
                                    </p:animScale>
                                    <p:animScale>
                                      <p:cBhvr>
                                        <p:cTn id="71" dur="166" decel="50000">
                                          <p:stCondLst>
                                            <p:cond delay="1668"/>
                                          </p:stCondLst>
                                        </p:cTn>
                                        <p:tgtEl>
                                          <p:spTgt spid="3">
                                            <p:txEl>
                                              <p:pRg st="5" end="5"/>
                                            </p:txEl>
                                          </p:spTgt>
                                        </p:tgtEl>
                                      </p:cBhvr>
                                      <p:to x="100000" y="100000"/>
                                    </p:animScale>
                                    <p:animScale>
                                      <p:cBhvr>
                                        <p:cTn id="72" dur="26">
                                          <p:stCondLst>
                                            <p:cond delay="1808"/>
                                          </p:stCondLst>
                                        </p:cTn>
                                        <p:tgtEl>
                                          <p:spTgt spid="3">
                                            <p:txEl>
                                              <p:pRg st="5" end="5"/>
                                            </p:txEl>
                                          </p:spTgt>
                                        </p:tgtEl>
                                      </p:cBhvr>
                                      <p:to x="100000" y="95000"/>
                                    </p:animScale>
                                    <p:animScale>
                                      <p:cBhvr>
                                        <p:cTn id="73" dur="166" decel="50000">
                                          <p:stCondLst>
                                            <p:cond delay="1834"/>
                                          </p:stCondLst>
                                        </p:cTn>
                                        <p:tgtEl>
                                          <p:spTgt spid="3">
                                            <p:txEl>
                                              <p:pRg st="5" end="5"/>
                                            </p:txEl>
                                          </p:spTgt>
                                        </p:tgtEl>
                                      </p:cBhvr>
                                      <p:to x="100000" y="100000"/>
                                    </p:animScale>
                                  </p:childTnLst>
                                </p:cTn>
                              </p:par>
                              <p:par>
                                <p:cTn id="74" presetID="26" presetClass="entr" presetSubtype="0" fill="hold" nodeType="withEffect">
                                  <p:stCondLst>
                                    <p:cond delay="0"/>
                                  </p:stCondLst>
                                  <p:childTnLst>
                                    <p:set>
                                      <p:cBhvr>
                                        <p:cTn id="75" dur="1" fill="hold">
                                          <p:stCondLst>
                                            <p:cond delay="0"/>
                                          </p:stCondLst>
                                        </p:cTn>
                                        <p:tgtEl>
                                          <p:spTgt spid="3">
                                            <p:txEl>
                                              <p:pRg st="6" end="6"/>
                                            </p:txEl>
                                          </p:spTgt>
                                        </p:tgtEl>
                                        <p:attrNameLst>
                                          <p:attrName>style.visibility</p:attrName>
                                        </p:attrNameLst>
                                      </p:cBhvr>
                                      <p:to>
                                        <p:strVal val="visible"/>
                                      </p:to>
                                    </p:set>
                                    <p:animEffect transition="in" filter="wipe(down)">
                                      <p:cBhvr>
                                        <p:cTn id="76" dur="580">
                                          <p:stCondLst>
                                            <p:cond delay="0"/>
                                          </p:stCondLst>
                                        </p:cTn>
                                        <p:tgtEl>
                                          <p:spTgt spid="3">
                                            <p:txEl>
                                              <p:pRg st="6" end="6"/>
                                            </p:txEl>
                                          </p:spTgt>
                                        </p:tgtEl>
                                      </p:cBhvr>
                                    </p:animEffect>
                                    <p:anim calcmode="lin" valueType="num">
                                      <p:cBhvr>
                                        <p:cTn id="77"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2" dur="26">
                                          <p:stCondLst>
                                            <p:cond delay="650"/>
                                          </p:stCondLst>
                                        </p:cTn>
                                        <p:tgtEl>
                                          <p:spTgt spid="3">
                                            <p:txEl>
                                              <p:pRg st="6" end="6"/>
                                            </p:txEl>
                                          </p:spTgt>
                                        </p:tgtEl>
                                      </p:cBhvr>
                                      <p:to x="100000" y="60000"/>
                                    </p:animScale>
                                    <p:animScale>
                                      <p:cBhvr>
                                        <p:cTn id="83" dur="166" decel="50000">
                                          <p:stCondLst>
                                            <p:cond delay="676"/>
                                          </p:stCondLst>
                                        </p:cTn>
                                        <p:tgtEl>
                                          <p:spTgt spid="3">
                                            <p:txEl>
                                              <p:pRg st="6" end="6"/>
                                            </p:txEl>
                                          </p:spTgt>
                                        </p:tgtEl>
                                      </p:cBhvr>
                                      <p:to x="100000" y="100000"/>
                                    </p:animScale>
                                    <p:animScale>
                                      <p:cBhvr>
                                        <p:cTn id="84" dur="26">
                                          <p:stCondLst>
                                            <p:cond delay="1312"/>
                                          </p:stCondLst>
                                        </p:cTn>
                                        <p:tgtEl>
                                          <p:spTgt spid="3">
                                            <p:txEl>
                                              <p:pRg st="6" end="6"/>
                                            </p:txEl>
                                          </p:spTgt>
                                        </p:tgtEl>
                                      </p:cBhvr>
                                      <p:to x="100000" y="80000"/>
                                    </p:animScale>
                                    <p:animScale>
                                      <p:cBhvr>
                                        <p:cTn id="85" dur="166" decel="50000">
                                          <p:stCondLst>
                                            <p:cond delay="1338"/>
                                          </p:stCondLst>
                                        </p:cTn>
                                        <p:tgtEl>
                                          <p:spTgt spid="3">
                                            <p:txEl>
                                              <p:pRg st="6" end="6"/>
                                            </p:txEl>
                                          </p:spTgt>
                                        </p:tgtEl>
                                      </p:cBhvr>
                                      <p:to x="100000" y="100000"/>
                                    </p:animScale>
                                    <p:animScale>
                                      <p:cBhvr>
                                        <p:cTn id="86" dur="26">
                                          <p:stCondLst>
                                            <p:cond delay="1642"/>
                                          </p:stCondLst>
                                        </p:cTn>
                                        <p:tgtEl>
                                          <p:spTgt spid="3">
                                            <p:txEl>
                                              <p:pRg st="6" end="6"/>
                                            </p:txEl>
                                          </p:spTgt>
                                        </p:tgtEl>
                                      </p:cBhvr>
                                      <p:to x="100000" y="90000"/>
                                    </p:animScale>
                                    <p:animScale>
                                      <p:cBhvr>
                                        <p:cTn id="87" dur="166" decel="50000">
                                          <p:stCondLst>
                                            <p:cond delay="1668"/>
                                          </p:stCondLst>
                                        </p:cTn>
                                        <p:tgtEl>
                                          <p:spTgt spid="3">
                                            <p:txEl>
                                              <p:pRg st="6" end="6"/>
                                            </p:txEl>
                                          </p:spTgt>
                                        </p:tgtEl>
                                      </p:cBhvr>
                                      <p:to x="100000" y="100000"/>
                                    </p:animScale>
                                    <p:animScale>
                                      <p:cBhvr>
                                        <p:cTn id="88" dur="26">
                                          <p:stCondLst>
                                            <p:cond delay="1808"/>
                                          </p:stCondLst>
                                        </p:cTn>
                                        <p:tgtEl>
                                          <p:spTgt spid="3">
                                            <p:txEl>
                                              <p:pRg st="6" end="6"/>
                                            </p:txEl>
                                          </p:spTgt>
                                        </p:tgtEl>
                                      </p:cBhvr>
                                      <p:to x="100000" y="95000"/>
                                    </p:animScale>
                                    <p:animScale>
                                      <p:cBhvr>
                                        <p:cTn id="89" dur="166" decel="50000">
                                          <p:stCondLst>
                                            <p:cond delay="1834"/>
                                          </p:stCondLst>
                                        </p:cTn>
                                        <p:tgtEl>
                                          <p:spTgt spid="3">
                                            <p:txEl>
                                              <p:pRg st="6" end="6"/>
                                            </p:txEl>
                                          </p:spTgt>
                                        </p:tgtEl>
                                      </p:cBhvr>
                                      <p:to x="100000" y="100000"/>
                                    </p:animScale>
                                  </p:childTnLst>
                                </p:cTn>
                              </p:par>
                              <p:par>
                                <p:cTn id="90" presetID="26" presetClass="entr" presetSubtype="0" fill="hold" nodeType="withEffect">
                                  <p:stCondLst>
                                    <p:cond delay="0"/>
                                  </p:stCondLst>
                                  <p:childTnLst>
                                    <p:set>
                                      <p:cBhvr>
                                        <p:cTn id="91" dur="1" fill="hold">
                                          <p:stCondLst>
                                            <p:cond delay="0"/>
                                          </p:stCondLst>
                                        </p:cTn>
                                        <p:tgtEl>
                                          <p:spTgt spid="3">
                                            <p:txEl>
                                              <p:pRg st="7" end="7"/>
                                            </p:txEl>
                                          </p:spTgt>
                                        </p:tgtEl>
                                        <p:attrNameLst>
                                          <p:attrName>style.visibility</p:attrName>
                                        </p:attrNameLst>
                                      </p:cBhvr>
                                      <p:to>
                                        <p:strVal val="visible"/>
                                      </p:to>
                                    </p:set>
                                    <p:animEffect transition="in" filter="wipe(down)">
                                      <p:cBhvr>
                                        <p:cTn id="92" dur="580">
                                          <p:stCondLst>
                                            <p:cond delay="0"/>
                                          </p:stCondLst>
                                        </p:cTn>
                                        <p:tgtEl>
                                          <p:spTgt spid="3">
                                            <p:txEl>
                                              <p:pRg st="7" end="7"/>
                                            </p:txEl>
                                          </p:spTgt>
                                        </p:tgtEl>
                                      </p:cBhvr>
                                    </p:animEffect>
                                    <p:anim calcmode="lin" valueType="num">
                                      <p:cBhvr>
                                        <p:cTn id="93"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98" dur="26">
                                          <p:stCondLst>
                                            <p:cond delay="650"/>
                                          </p:stCondLst>
                                        </p:cTn>
                                        <p:tgtEl>
                                          <p:spTgt spid="3">
                                            <p:txEl>
                                              <p:pRg st="7" end="7"/>
                                            </p:txEl>
                                          </p:spTgt>
                                        </p:tgtEl>
                                      </p:cBhvr>
                                      <p:to x="100000" y="60000"/>
                                    </p:animScale>
                                    <p:animScale>
                                      <p:cBhvr>
                                        <p:cTn id="99" dur="166" decel="50000">
                                          <p:stCondLst>
                                            <p:cond delay="676"/>
                                          </p:stCondLst>
                                        </p:cTn>
                                        <p:tgtEl>
                                          <p:spTgt spid="3">
                                            <p:txEl>
                                              <p:pRg st="7" end="7"/>
                                            </p:txEl>
                                          </p:spTgt>
                                        </p:tgtEl>
                                      </p:cBhvr>
                                      <p:to x="100000" y="100000"/>
                                    </p:animScale>
                                    <p:animScale>
                                      <p:cBhvr>
                                        <p:cTn id="100" dur="26">
                                          <p:stCondLst>
                                            <p:cond delay="1312"/>
                                          </p:stCondLst>
                                        </p:cTn>
                                        <p:tgtEl>
                                          <p:spTgt spid="3">
                                            <p:txEl>
                                              <p:pRg st="7" end="7"/>
                                            </p:txEl>
                                          </p:spTgt>
                                        </p:tgtEl>
                                      </p:cBhvr>
                                      <p:to x="100000" y="80000"/>
                                    </p:animScale>
                                    <p:animScale>
                                      <p:cBhvr>
                                        <p:cTn id="101" dur="166" decel="50000">
                                          <p:stCondLst>
                                            <p:cond delay="1338"/>
                                          </p:stCondLst>
                                        </p:cTn>
                                        <p:tgtEl>
                                          <p:spTgt spid="3">
                                            <p:txEl>
                                              <p:pRg st="7" end="7"/>
                                            </p:txEl>
                                          </p:spTgt>
                                        </p:tgtEl>
                                      </p:cBhvr>
                                      <p:to x="100000" y="100000"/>
                                    </p:animScale>
                                    <p:animScale>
                                      <p:cBhvr>
                                        <p:cTn id="102" dur="26">
                                          <p:stCondLst>
                                            <p:cond delay="1642"/>
                                          </p:stCondLst>
                                        </p:cTn>
                                        <p:tgtEl>
                                          <p:spTgt spid="3">
                                            <p:txEl>
                                              <p:pRg st="7" end="7"/>
                                            </p:txEl>
                                          </p:spTgt>
                                        </p:tgtEl>
                                      </p:cBhvr>
                                      <p:to x="100000" y="90000"/>
                                    </p:animScale>
                                    <p:animScale>
                                      <p:cBhvr>
                                        <p:cTn id="103" dur="166" decel="50000">
                                          <p:stCondLst>
                                            <p:cond delay="1668"/>
                                          </p:stCondLst>
                                        </p:cTn>
                                        <p:tgtEl>
                                          <p:spTgt spid="3">
                                            <p:txEl>
                                              <p:pRg st="7" end="7"/>
                                            </p:txEl>
                                          </p:spTgt>
                                        </p:tgtEl>
                                      </p:cBhvr>
                                      <p:to x="100000" y="100000"/>
                                    </p:animScale>
                                    <p:animScale>
                                      <p:cBhvr>
                                        <p:cTn id="104" dur="26">
                                          <p:stCondLst>
                                            <p:cond delay="1808"/>
                                          </p:stCondLst>
                                        </p:cTn>
                                        <p:tgtEl>
                                          <p:spTgt spid="3">
                                            <p:txEl>
                                              <p:pRg st="7" end="7"/>
                                            </p:txEl>
                                          </p:spTgt>
                                        </p:tgtEl>
                                      </p:cBhvr>
                                      <p:to x="100000" y="95000"/>
                                    </p:animScale>
                                    <p:animScale>
                                      <p:cBhvr>
                                        <p:cTn id="105" dur="166" decel="50000">
                                          <p:stCondLst>
                                            <p:cond delay="1834"/>
                                          </p:stCondLst>
                                        </p:cTn>
                                        <p:tgtEl>
                                          <p:spTgt spid="3">
                                            <p:txEl>
                                              <p:pRg st="7" end="7"/>
                                            </p:txEl>
                                          </p:spTgt>
                                        </p:tgtEl>
                                      </p:cBhvr>
                                      <p:to x="100000" y="100000"/>
                                    </p:animScale>
                                  </p:childTnLst>
                                </p:cTn>
                              </p:par>
                              <p:par>
                                <p:cTn id="106" presetID="26" presetClass="entr" presetSubtype="0" fill="hold" nodeType="withEffect">
                                  <p:stCondLst>
                                    <p:cond delay="0"/>
                                  </p:stCondLst>
                                  <p:childTnLst>
                                    <p:set>
                                      <p:cBhvr>
                                        <p:cTn id="107" dur="1" fill="hold">
                                          <p:stCondLst>
                                            <p:cond delay="0"/>
                                          </p:stCondLst>
                                        </p:cTn>
                                        <p:tgtEl>
                                          <p:spTgt spid="3">
                                            <p:txEl>
                                              <p:pRg st="8" end="8"/>
                                            </p:txEl>
                                          </p:spTgt>
                                        </p:tgtEl>
                                        <p:attrNameLst>
                                          <p:attrName>style.visibility</p:attrName>
                                        </p:attrNameLst>
                                      </p:cBhvr>
                                      <p:to>
                                        <p:strVal val="visible"/>
                                      </p:to>
                                    </p:set>
                                    <p:animEffect transition="in" filter="wipe(down)">
                                      <p:cBhvr>
                                        <p:cTn id="108" dur="580">
                                          <p:stCondLst>
                                            <p:cond delay="0"/>
                                          </p:stCondLst>
                                        </p:cTn>
                                        <p:tgtEl>
                                          <p:spTgt spid="3">
                                            <p:txEl>
                                              <p:pRg st="8" end="8"/>
                                            </p:txEl>
                                          </p:spTgt>
                                        </p:tgtEl>
                                      </p:cBhvr>
                                    </p:animEffect>
                                    <p:anim calcmode="lin" valueType="num">
                                      <p:cBhvr>
                                        <p:cTn id="109"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10"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11"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12"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13"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14" dur="26">
                                          <p:stCondLst>
                                            <p:cond delay="650"/>
                                          </p:stCondLst>
                                        </p:cTn>
                                        <p:tgtEl>
                                          <p:spTgt spid="3">
                                            <p:txEl>
                                              <p:pRg st="8" end="8"/>
                                            </p:txEl>
                                          </p:spTgt>
                                        </p:tgtEl>
                                      </p:cBhvr>
                                      <p:to x="100000" y="60000"/>
                                    </p:animScale>
                                    <p:animScale>
                                      <p:cBhvr>
                                        <p:cTn id="115" dur="166" decel="50000">
                                          <p:stCondLst>
                                            <p:cond delay="676"/>
                                          </p:stCondLst>
                                        </p:cTn>
                                        <p:tgtEl>
                                          <p:spTgt spid="3">
                                            <p:txEl>
                                              <p:pRg st="8" end="8"/>
                                            </p:txEl>
                                          </p:spTgt>
                                        </p:tgtEl>
                                      </p:cBhvr>
                                      <p:to x="100000" y="100000"/>
                                    </p:animScale>
                                    <p:animScale>
                                      <p:cBhvr>
                                        <p:cTn id="116" dur="26">
                                          <p:stCondLst>
                                            <p:cond delay="1312"/>
                                          </p:stCondLst>
                                        </p:cTn>
                                        <p:tgtEl>
                                          <p:spTgt spid="3">
                                            <p:txEl>
                                              <p:pRg st="8" end="8"/>
                                            </p:txEl>
                                          </p:spTgt>
                                        </p:tgtEl>
                                      </p:cBhvr>
                                      <p:to x="100000" y="80000"/>
                                    </p:animScale>
                                    <p:animScale>
                                      <p:cBhvr>
                                        <p:cTn id="117" dur="166" decel="50000">
                                          <p:stCondLst>
                                            <p:cond delay="1338"/>
                                          </p:stCondLst>
                                        </p:cTn>
                                        <p:tgtEl>
                                          <p:spTgt spid="3">
                                            <p:txEl>
                                              <p:pRg st="8" end="8"/>
                                            </p:txEl>
                                          </p:spTgt>
                                        </p:tgtEl>
                                      </p:cBhvr>
                                      <p:to x="100000" y="100000"/>
                                    </p:animScale>
                                    <p:animScale>
                                      <p:cBhvr>
                                        <p:cTn id="118" dur="26">
                                          <p:stCondLst>
                                            <p:cond delay="1642"/>
                                          </p:stCondLst>
                                        </p:cTn>
                                        <p:tgtEl>
                                          <p:spTgt spid="3">
                                            <p:txEl>
                                              <p:pRg st="8" end="8"/>
                                            </p:txEl>
                                          </p:spTgt>
                                        </p:tgtEl>
                                      </p:cBhvr>
                                      <p:to x="100000" y="90000"/>
                                    </p:animScale>
                                    <p:animScale>
                                      <p:cBhvr>
                                        <p:cTn id="119" dur="166" decel="50000">
                                          <p:stCondLst>
                                            <p:cond delay="1668"/>
                                          </p:stCondLst>
                                        </p:cTn>
                                        <p:tgtEl>
                                          <p:spTgt spid="3">
                                            <p:txEl>
                                              <p:pRg st="8" end="8"/>
                                            </p:txEl>
                                          </p:spTgt>
                                        </p:tgtEl>
                                      </p:cBhvr>
                                      <p:to x="100000" y="100000"/>
                                    </p:animScale>
                                    <p:animScale>
                                      <p:cBhvr>
                                        <p:cTn id="120" dur="26">
                                          <p:stCondLst>
                                            <p:cond delay="1808"/>
                                          </p:stCondLst>
                                        </p:cTn>
                                        <p:tgtEl>
                                          <p:spTgt spid="3">
                                            <p:txEl>
                                              <p:pRg st="8" end="8"/>
                                            </p:txEl>
                                          </p:spTgt>
                                        </p:tgtEl>
                                      </p:cBhvr>
                                      <p:to x="100000" y="95000"/>
                                    </p:animScale>
                                    <p:animScale>
                                      <p:cBhvr>
                                        <p:cTn id="121" dur="166" decel="50000">
                                          <p:stCondLst>
                                            <p:cond delay="1834"/>
                                          </p:stCondLst>
                                        </p:cTn>
                                        <p:tgtEl>
                                          <p:spTgt spid="3">
                                            <p:txEl>
                                              <p:pRg st="8" end="8"/>
                                            </p:txEl>
                                          </p:spTgt>
                                        </p:tgtEl>
                                      </p:cBhvr>
                                      <p:to x="100000" y="100000"/>
                                    </p:animScale>
                                  </p:childTnLst>
                                </p:cTn>
                              </p:par>
                              <p:par>
                                <p:cTn id="122" presetID="26" presetClass="entr" presetSubtype="0" fill="hold" nodeType="withEffect">
                                  <p:stCondLst>
                                    <p:cond delay="0"/>
                                  </p:stCondLst>
                                  <p:childTnLst>
                                    <p:set>
                                      <p:cBhvr>
                                        <p:cTn id="123" dur="1" fill="hold">
                                          <p:stCondLst>
                                            <p:cond delay="0"/>
                                          </p:stCondLst>
                                        </p:cTn>
                                        <p:tgtEl>
                                          <p:spTgt spid="3">
                                            <p:txEl>
                                              <p:pRg st="9" end="9"/>
                                            </p:txEl>
                                          </p:spTgt>
                                        </p:tgtEl>
                                        <p:attrNameLst>
                                          <p:attrName>style.visibility</p:attrName>
                                        </p:attrNameLst>
                                      </p:cBhvr>
                                      <p:to>
                                        <p:strVal val="visible"/>
                                      </p:to>
                                    </p:set>
                                    <p:animEffect transition="in" filter="wipe(down)">
                                      <p:cBhvr>
                                        <p:cTn id="124" dur="580">
                                          <p:stCondLst>
                                            <p:cond delay="0"/>
                                          </p:stCondLst>
                                        </p:cTn>
                                        <p:tgtEl>
                                          <p:spTgt spid="3">
                                            <p:txEl>
                                              <p:pRg st="9" end="9"/>
                                            </p:txEl>
                                          </p:spTgt>
                                        </p:tgtEl>
                                      </p:cBhvr>
                                    </p:animEffect>
                                    <p:anim calcmode="lin" valueType="num">
                                      <p:cBhvr>
                                        <p:cTn id="125"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26"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27"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28"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29"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30" dur="26">
                                          <p:stCondLst>
                                            <p:cond delay="650"/>
                                          </p:stCondLst>
                                        </p:cTn>
                                        <p:tgtEl>
                                          <p:spTgt spid="3">
                                            <p:txEl>
                                              <p:pRg st="9" end="9"/>
                                            </p:txEl>
                                          </p:spTgt>
                                        </p:tgtEl>
                                      </p:cBhvr>
                                      <p:to x="100000" y="60000"/>
                                    </p:animScale>
                                    <p:animScale>
                                      <p:cBhvr>
                                        <p:cTn id="131" dur="166" decel="50000">
                                          <p:stCondLst>
                                            <p:cond delay="676"/>
                                          </p:stCondLst>
                                        </p:cTn>
                                        <p:tgtEl>
                                          <p:spTgt spid="3">
                                            <p:txEl>
                                              <p:pRg st="9" end="9"/>
                                            </p:txEl>
                                          </p:spTgt>
                                        </p:tgtEl>
                                      </p:cBhvr>
                                      <p:to x="100000" y="100000"/>
                                    </p:animScale>
                                    <p:animScale>
                                      <p:cBhvr>
                                        <p:cTn id="132" dur="26">
                                          <p:stCondLst>
                                            <p:cond delay="1312"/>
                                          </p:stCondLst>
                                        </p:cTn>
                                        <p:tgtEl>
                                          <p:spTgt spid="3">
                                            <p:txEl>
                                              <p:pRg st="9" end="9"/>
                                            </p:txEl>
                                          </p:spTgt>
                                        </p:tgtEl>
                                      </p:cBhvr>
                                      <p:to x="100000" y="80000"/>
                                    </p:animScale>
                                    <p:animScale>
                                      <p:cBhvr>
                                        <p:cTn id="133" dur="166" decel="50000">
                                          <p:stCondLst>
                                            <p:cond delay="1338"/>
                                          </p:stCondLst>
                                        </p:cTn>
                                        <p:tgtEl>
                                          <p:spTgt spid="3">
                                            <p:txEl>
                                              <p:pRg st="9" end="9"/>
                                            </p:txEl>
                                          </p:spTgt>
                                        </p:tgtEl>
                                      </p:cBhvr>
                                      <p:to x="100000" y="100000"/>
                                    </p:animScale>
                                    <p:animScale>
                                      <p:cBhvr>
                                        <p:cTn id="134" dur="26">
                                          <p:stCondLst>
                                            <p:cond delay="1642"/>
                                          </p:stCondLst>
                                        </p:cTn>
                                        <p:tgtEl>
                                          <p:spTgt spid="3">
                                            <p:txEl>
                                              <p:pRg st="9" end="9"/>
                                            </p:txEl>
                                          </p:spTgt>
                                        </p:tgtEl>
                                      </p:cBhvr>
                                      <p:to x="100000" y="90000"/>
                                    </p:animScale>
                                    <p:animScale>
                                      <p:cBhvr>
                                        <p:cTn id="135" dur="166" decel="50000">
                                          <p:stCondLst>
                                            <p:cond delay="1668"/>
                                          </p:stCondLst>
                                        </p:cTn>
                                        <p:tgtEl>
                                          <p:spTgt spid="3">
                                            <p:txEl>
                                              <p:pRg st="9" end="9"/>
                                            </p:txEl>
                                          </p:spTgt>
                                        </p:tgtEl>
                                      </p:cBhvr>
                                      <p:to x="100000" y="100000"/>
                                    </p:animScale>
                                    <p:animScale>
                                      <p:cBhvr>
                                        <p:cTn id="136" dur="26">
                                          <p:stCondLst>
                                            <p:cond delay="1808"/>
                                          </p:stCondLst>
                                        </p:cTn>
                                        <p:tgtEl>
                                          <p:spTgt spid="3">
                                            <p:txEl>
                                              <p:pRg st="9" end="9"/>
                                            </p:txEl>
                                          </p:spTgt>
                                        </p:tgtEl>
                                      </p:cBhvr>
                                      <p:to x="100000" y="95000"/>
                                    </p:animScale>
                                    <p:animScale>
                                      <p:cBhvr>
                                        <p:cTn id="137" dur="166" decel="50000">
                                          <p:stCondLst>
                                            <p:cond delay="1834"/>
                                          </p:stCondLst>
                                        </p:cTn>
                                        <p:tgtEl>
                                          <p:spTgt spid="3">
                                            <p:txEl>
                                              <p:pRg st="9" end="9"/>
                                            </p:txEl>
                                          </p:spTgt>
                                        </p:tgtEl>
                                      </p:cBhvr>
                                      <p:to x="100000" y="100000"/>
                                    </p:animScale>
                                  </p:childTnLst>
                                </p:cTn>
                              </p:par>
                              <p:par>
                                <p:cTn id="138" presetID="26" presetClass="entr" presetSubtype="0" fill="hold" nodeType="withEffect">
                                  <p:stCondLst>
                                    <p:cond delay="0"/>
                                  </p:stCondLst>
                                  <p:childTnLst>
                                    <p:set>
                                      <p:cBhvr>
                                        <p:cTn id="139" dur="1" fill="hold">
                                          <p:stCondLst>
                                            <p:cond delay="0"/>
                                          </p:stCondLst>
                                        </p:cTn>
                                        <p:tgtEl>
                                          <p:spTgt spid="3">
                                            <p:txEl>
                                              <p:pRg st="10" end="10"/>
                                            </p:txEl>
                                          </p:spTgt>
                                        </p:tgtEl>
                                        <p:attrNameLst>
                                          <p:attrName>style.visibility</p:attrName>
                                        </p:attrNameLst>
                                      </p:cBhvr>
                                      <p:to>
                                        <p:strVal val="visible"/>
                                      </p:to>
                                    </p:set>
                                    <p:animEffect transition="in" filter="wipe(down)">
                                      <p:cBhvr>
                                        <p:cTn id="140" dur="580">
                                          <p:stCondLst>
                                            <p:cond delay="0"/>
                                          </p:stCondLst>
                                        </p:cTn>
                                        <p:tgtEl>
                                          <p:spTgt spid="3">
                                            <p:txEl>
                                              <p:pRg st="10" end="10"/>
                                            </p:txEl>
                                          </p:spTgt>
                                        </p:tgtEl>
                                      </p:cBhvr>
                                    </p:animEffect>
                                    <p:anim calcmode="lin" valueType="num">
                                      <p:cBhvr>
                                        <p:cTn id="141" dur="1822" tmFilter="0,0; 0.14,0.36; 0.43,0.73; 0.71,0.91; 1.0,1.0">
                                          <p:stCondLst>
                                            <p:cond delay="0"/>
                                          </p:stCondLst>
                                        </p:cTn>
                                        <p:tgtEl>
                                          <p:spTgt spid="3">
                                            <p:txEl>
                                              <p:pRg st="10" end="10"/>
                                            </p:txEl>
                                          </p:spTgt>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3">
                                            <p:txEl>
                                              <p:pRg st="10" end="10"/>
                                            </p:txEl>
                                          </p:spTgt>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3">
                                            <p:txEl>
                                              <p:pRg st="10" end="10"/>
                                            </p:txEl>
                                          </p:spTgt>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3">
                                            <p:txEl>
                                              <p:pRg st="10" end="10"/>
                                            </p:txEl>
                                          </p:spTgt>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3">
                                            <p:txEl>
                                              <p:pRg st="10" end="10"/>
                                            </p:txEl>
                                          </p:spTgt>
                                        </p:tgtEl>
                                        <p:attrNameLst>
                                          <p:attrName>ppt_y</p:attrName>
                                        </p:attrNameLst>
                                      </p:cBhvr>
                                      <p:tavLst>
                                        <p:tav tm="0" fmla="#ppt_y-sin(pi*$)/81">
                                          <p:val>
                                            <p:fltVal val="0"/>
                                          </p:val>
                                        </p:tav>
                                        <p:tav tm="100000">
                                          <p:val>
                                            <p:fltVal val="1"/>
                                          </p:val>
                                        </p:tav>
                                      </p:tavLst>
                                    </p:anim>
                                    <p:animScale>
                                      <p:cBhvr>
                                        <p:cTn id="146" dur="26">
                                          <p:stCondLst>
                                            <p:cond delay="650"/>
                                          </p:stCondLst>
                                        </p:cTn>
                                        <p:tgtEl>
                                          <p:spTgt spid="3">
                                            <p:txEl>
                                              <p:pRg st="10" end="10"/>
                                            </p:txEl>
                                          </p:spTgt>
                                        </p:tgtEl>
                                      </p:cBhvr>
                                      <p:to x="100000" y="60000"/>
                                    </p:animScale>
                                    <p:animScale>
                                      <p:cBhvr>
                                        <p:cTn id="147" dur="166" decel="50000">
                                          <p:stCondLst>
                                            <p:cond delay="676"/>
                                          </p:stCondLst>
                                        </p:cTn>
                                        <p:tgtEl>
                                          <p:spTgt spid="3">
                                            <p:txEl>
                                              <p:pRg st="10" end="10"/>
                                            </p:txEl>
                                          </p:spTgt>
                                        </p:tgtEl>
                                      </p:cBhvr>
                                      <p:to x="100000" y="100000"/>
                                    </p:animScale>
                                    <p:animScale>
                                      <p:cBhvr>
                                        <p:cTn id="148" dur="26">
                                          <p:stCondLst>
                                            <p:cond delay="1312"/>
                                          </p:stCondLst>
                                        </p:cTn>
                                        <p:tgtEl>
                                          <p:spTgt spid="3">
                                            <p:txEl>
                                              <p:pRg st="10" end="10"/>
                                            </p:txEl>
                                          </p:spTgt>
                                        </p:tgtEl>
                                      </p:cBhvr>
                                      <p:to x="100000" y="80000"/>
                                    </p:animScale>
                                    <p:animScale>
                                      <p:cBhvr>
                                        <p:cTn id="149" dur="166" decel="50000">
                                          <p:stCondLst>
                                            <p:cond delay="1338"/>
                                          </p:stCondLst>
                                        </p:cTn>
                                        <p:tgtEl>
                                          <p:spTgt spid="3">
                                            <p:txEl>
                                              <p:pRg st="10" end="10"/>
                                            </p:txEl>
                                          </p:spTgt>
                                        </p:tgtEl>
                                      </p:cBhvr>
                                      <p:to x="100000" y="100000"/>
                                    </p:animScale>
                                    <p:animScale>
                                      <p:cBhvr>
                                        <p:cTn id="150" dur="26">
                                          <p:stCondLst>
                                            <p:cond delay="1642"/>
                                          </p:stCondLst>
                                        </p:cTn>
                                        <p:tgtEl>
                                          <p:spTgt spid="3">
                                            <p:txEl>
                                              <p:pRg st="10" end="10"/>
                                            </p:txEl>
                                          </p:spTgt>
                                        </p:tgtEl>
                                      </p:cBhvr>
                                      <p:to x="100000" y="90000"/>
                                    </p:animScale>
                                    <p:animScale>
                                      <p:cBhvr>
                                        <p:cTn id="151" dur="166" decel="50000">
                                          <p:stCondLst>
                                            <p:cond delay="1668"/>
                                          </p:stCondLst>
                                        </p:cTn>
                                        <p:tgtEl>
                                          <p:spTgt spid="3">
                                            <p:txEl>
                                              <p:pRg st="10" end="10"/>
                                            </p:txEl>
                                          </p:spTgt>
                                        </p:tgtEl>
                                      </p:cBhvr>
                                      <p:to x="100000" y="100000"/>
                                    </p:animScale>
                                    <p:animScale>
                                      <p:cBhvr>
                                        <p:cTn id="152" dur="26">
                                          <p:stCondLst>
                                            <p:cond delay="1808"/>
                                          </p:stCondLst>
                                        </p:cTn>
                                        <p:tgtEl>
                                          <p:spTgt spid="3">
                                            <p:txEl>
                                              <p:pRg st="10" end="10"/>
                                            </p:txEl>
                                          </p:spTgt>
                                        </p:tgtEl>
                                      </p:cBhvr>
                                      <p:to x="100000" y="95000"/>
                                    </p:animScale>
                                    <p:animScale>
                                      <p:cBhvr>
                                        <p:cTn id="153" dur="166" decel="50000">
                                          <p:stCondLst>
                                            <p:cond delay="1834"/>
                                          </p:stCondLst>
                                        </p:cTn>
                                        <p:tgtEl>
                                          <p:spTgt spid="3">
                                            <p:txEl>
                                              <p:pRg st="10" end="1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a:tile tx="0" ty="0" sx="100000" sy="100000" flip="none" algn="tl"/>
          </a:blipFill>
        </p:spPr>
        <p:txBody>
          <a:bodyPr>
            <a:normAutofit fontScale="92500"/>
          </a:bodyPr>
          <a:lstStyle/>
          <a:p>
            <a:pPr marL="0" indent="0" algn="ctr">
              <a:buNone/>
            </a:pPr>
            <a:r>
              <a:rPr lang="es-CO" dirty="0" smtClean="0"/>
              <a:t>En </a:t>
            </a:r>
            <a:r>
              <a:rPr lang="es-CO" dirty="0"/>
              <a:t>su invitación a la obediencia, Dios nos promete abundantes bendiciones </a:t>
            </a:r>
            <a:endParaRPr lang="es-CO" dirty="0" smtClean="0"/>
          </a:p>
          <a:p>
            <a:pPr marL="0" indent="0" algn="ctr">
              <a:buNone/>
            </a:pPr>
            <a:r>
              <a:rPr lang="es-CO" dirty="0" smtClean="0">
                <a:solidFill>
                  <a:srgbClr val="FF0000"/>
                </a:solidFill>
              </a:rPr>
              <a:t>(Léalas en Lev.26:3-10</a:t>
            </a:r>
            <a:r>
              <a:rPr lang="es-CO" dirty="0">
                <a:solidFill>
                  <a:srgbClr val="FF0000"/>
                </a:solidFill>
              </a:rPr>
              <a:t>; Deut.28:1-12)</a:t>
            </a:r>
            <a:r>
              <a:rPr lang="es-CO" dirty="0"/>
              <a:t>. </a:t>
            </a:r>
            <a:endParaRPr lang="es-CO" dirty="0" smtClean="0"/>
          </a:p>
          <a:p>
            <a:endParaRPr lang="es-CO" dirty="0" smtClean="0"/>
          </a:p>
          <a:p>
            <a:pPr marL="0" indent="0" algn="ctr">
              <a:buNone/>
            </a:pPr>
            <a:r>
              <a:rPr lang="es-CO" dirty="0" smtClean="0"/>
              <a:t>Cuando </a:t>
            </a:r>
            <a:r>
              <a:rPr lang="es-CO" dirty="0"/>
              <a:t>respondemos en forma positiva, llegamos a ser su “</a:t>
            </a:r>
            <a:r>
              <a:rPr lang="es-CO" b="1" dirty="0">
                <a:latin typeface="Agency FB" pitchFamily="34" charset="0"/>
              </a:rPr>
              <a:t>especial tesoro</a:t>
            </a:r>
            <a:r>
              <a:rPr lang="es-CO" dirty="0"/>
              <a:t>”, “</a:t>
            </a:r>
            <a:r>
              <a:rPr lang="es-CO" b="1" dirty="0">
                <a:latin typeface="Agency FB" pitchFamily="34" charset="0"/>
              </a:rPr>
              <a:t>real sacerdocio, nación santa</a:t>
            </a:r>
            <a:r>
              <a:rPr lang="es-CO" dirty="0" smtClean="0"/>
              <a:t>”</a:t>
            </a:r>
          </a:p>
          <a:p>
            <a:pPr marL="0" indent="0" algn="ctr">
              <a:buNone/>
            </a:pPr>
            <a:r>
              <a:rPr lang="es-CO" dirty="0" smtClean="0">
                <a:solidFill>
                  <a:srgbClr val="FF0000"/>
                </a:solidFill>
              </a:rPr>
              <a:t>(</a:t>
            </a:r>
            <a:r>
              <a:rPr lang="es-CO" dirty="0">
                <a:solidFill>
                  <a:srgbClr val="FF0000"/>
                </a:solidFill>
              </a:rPr>
              <a:t>Exo.19:5,6;1 Ped.2:5,9</a:t>
            </a:r>
            <a:r>
              <a:rPr lang="es-CO" dirty="0" smtClean="0">
                <a:solidFill>
                  <a:srgbClr val="FF0000"/>
                </a:solidFill>
              </a:rPr>
              <a:t>)</a:t>
            </a:r>
            <a:r>
              <a:rPr lang="es-CO" dirty="0"/>
              <a:t>.</a:t>
            </a:r>
            <a:endParaRPr lang="es-CO" dirty="0" smtClean="0"/>
          </a:p>
          <a:p>
            <a:pPr algn="ctr"/>
            <a:endParaRPr lang="es-CO" dirty="0" smtClean="0"/>
          </a:p>
          <a:p>
            <a:pPr marL="0" indent="0" algn="ctr">
              <a:buNone/>
            </a:pPr>
            <a:r>
              <a:rPr lang="es-CO" dirty="0" smtClean="0"/>
              <a:t>Además: Seremos exaltados </a:t>
            </a:r>
            <a:r>
              <a:rPr lang="es-CO" dirty="0"/>
              <a:t>“</a:t>
            </a:r>
            <a:r>
              <a:rPr lang="es-CO" b="1" dirty="0">
                <a:latin typeface="Agency FB" pitchFamily="34" charset="0"/>
              </a:rPr>
              <a:t>sobre todas las naciones de la tierra</a:t>
            </a:r>
            <a:r>
              <a:rPr lang="es-CO" dirty="0"/>
              <a:t>”, puestos “</a:t>
            </a:r>
            <a:r>
              <a:rPr lang="es-CO" b="1" dirty="0">
                <a:latin typeface="Agency FB" pitchFamily="34" charset="0"/>
              </a:rPr>
              <a:t>por cabeza, y no por cola</a:t>
            </a:r>
            <a:r>
              <a:rPr lang="es-CO" dirty="0" smtClean="0"/>
              <a:t>”</a:t>
            </a:r>
          </a:p>
          <a:p>
            <a:pPr marL="0" indent="0" algn="ctr">
              <a:buNone/>
            </a:pPr>
            <a:r>
              <a:rPr lang="es-CO" dirty="0" smtClean="0"/>
              <a:t> </a:t>
            </a:r>
            <a:r>
              <a:rPr lang="es-CO" dirty="0">
                <a:solidFill>
                  <a:srgbClr val="FF0000"/>
                </a:solidFill>
              </a:rPr>
              <a:t>(Deut.28:1,13).</a:t>
            </a:r>
          </a:p>
          <a:p>
            <a:endParaRPr lang="es-CO" dirty="0"/>
          </a:p>
        </p:txBody>
      </p:sp>
    </p:spTree>
    <p:extLst>
      <p:ext uri="{BB962C8B-B14F-4D97-AF65-F5344CB8AC3E}">
        <p14:creationId xmlns:p14="http://schemas.microsoft.com/office/powerpoint/2010/main" val="3516037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8" dur="500"/>
                                        <p:tgtEl>
                                          <p:spTgt spid="3">
                                            <p:txEl>
                                              <p:pRg st="6" end="6"/>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13893" y="1749489"/>
            <a:ext cx="3970784" cy="4248472"/>
          </a:xfrm>
        </p:spPr>
        <p:txBody>
          <a:bodyPr>
            <a:normAutofit fontScale="90000"/>
          </a:bodyPr>
          <a:lstStyle/>
          <a:p>
            <a:r>
              <a:rPr lang="es-CO" sz="2800" b="1" dirty="0" smtClean="0">
                <a:solidFill>
                  <a:srgbClr val="FF0000"/>
                </a:solidFill>
              </a:rPr>
              <a:t>«</a:t>
            </a:r>
            <a:r>
              <a:rPr lang="es-CO" sz="2800" dirty="0" smtClean="0">
                <a:solidFill>
                  <a:srgbClr val="FF0000"/>
                </a:solidFill>
                <a:latin typeface="Viner Hand ITC" pitchFamily="66" charset="0"/>
              </a:rPr>
              <a:t>Padre nuestro que estas en el cielo, gracias por tu gran amor al haber permitido que tu Hijo muriera en nuestro lugar, gracias también por tu Santa Ley, te pedimos tu Santo Espíritu que nos capacite para obedecerla. Te lo pedimos y te lo agradecemos en el nombre de Cristo Jesús. Amen». </a:t>
            </a:r>
            <a:endParaRPr lang="es-CO" sz="2800" dirty="0">
              <a:solidFill>
                <a:srgbClr val="FF0000"/>
              </a:solidFill>
              <a:latin typeface="Viner Hand ITC" pitchFamily="66" charset="0"/>
            </a:endParaRPr>
          </a:p>
        </p:txBody>
      </p:sp>
      <p:pic>
        <p:nvPicPr>
          <p:cNvPr id="8194" name="Picture 2" descr="http://1.bp.blogspot.com/-niCRI2rPXPk/TWSDYB6v_gI/AAAAAAAAATU/ragFAS_nw78/s320/Cristovienepronto.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99790" y="1772816"/>
            <a:ext cx="4204658" cy="424847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42087" y="360464"/>
            <a:ext cx="8496944" cy="954107"/>
          </a:xfrm>
          <a:prstGeom prst="rect">
            <a:avLst/>
          </a:prstGeom>
        </p:spPr>
        <p:txBody>
          <a:bodyPr wrap="square">
            <a:spAutoFit/>
          </a:bodyPr>
          <a:lstStyle/>
          <a:p>
            <a:pPr algn="ctr"/>
            <a:r>
              <a:rPr lang="es-CO" sz="2800" b="1" i="1" dirty="0" smtClean="0"/>
              <a:t>Finalmente,  lo </a:t>
            </a:r>
            <a:r>
              <a:rPr lang="es-CO" sz="2800" b="1" i="1" dirty="0"/>
              <a:t>invito para que juntos elevemos una oración a nuestro Padre celestial: </a:t>
            </a:r>
          </a:p>
        </p:txBody>
      </p:sp>
    </p:spTree>
    <p:extLst>
      <p:ext uri="{BB962C8B-B14F-4D97-AF65-F5344CB8AC3E}">
        <p14:creationId xmlns:p14="http://schemas.microsoft.com/office/powerpoint/2010/main" val="285828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1873</Words>
  <Application>Microsoft Office PowerPoint</Application>
  <PresentationFormat>Presentación en pantalla (4:3)</PresentationFormat>
  <Paragraphs>77</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«Padre nuestro que estas en el cielo, gracias por tu gran amor al haber permitido que tu Hijo muriera en nuestro lugar, gracias también por tu Santa Ley, te pedimos tu Santo Espíritu que nos capacite para obedecerla. Te lo pedimos y te lo agradecemos en el nombre de Cristo Jesús. Amen».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3</cp:revision>
  <dcterms:created xsi:type="dcterms:W3CDTF">2013-06-04T13:31:30Z</dcterms:created>
  <dcterms:modified xsi:type="dcterms:W3CDTF">2013-06-04T21:52:31Z</dcterms:modified>
</cp:coreProperties>
</file>